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5"/>
  </p:notesMasterIdLst>
  <p:sldIdLst>
    <p:sldId id="256" r:id="rId2"/>
    <p:sldId id="277" r:id="rId3"/>
    <p:sldId id="283" r:id="rId4"/>
    <p:sldId id="289" r:id="rId5"/>
    <p:sldId id="284" r:id="rId6"/>
    <p:sldId id="290" r:id="rId7"/>
    <p:sldId id="257" r:id="rId8"/>
    <p:sldId id="295" r:id="rId9"/>
    <p:sldId id="262" r:id="rId10"/>
    <p:sldId id="287" r:id="rId11"/>
    <p:sldId id="296" r:id="rId12"/>
    <p:sldId id="298" r:id="rId13"/>
    <p:sldId id="299" r:id="rId14"/>
  </p:sldIdLst>
  <p:sldSz cx="18288000" cy="10287000"/>
  <p:notesSz cx="6858000" cy="9144000"/>
  <p:embeddedFontLs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Kollektif Bold" panose="020B0604020202020204" charset="0"/>
      <p:regular r:id="rId20"/>
    </p:embeddedFont>
    <p:embeddedFont>
      <p:font typeface="Roboto" panose="02000000000000000000" pitchFamily="2" charset="0"/>
      <p:regular r:id="rId21"/>
      <p:bold r:id="rId22"/>
      <p:italic r:id="rId23"/>
      <p:boldItalic r:id="rId24"/>
    </p:embeddedFont>
    <p:embeddedFont>
      <p:font typeface="Roboto Black" panose="02000000000000000000" pitchFamily="2" charset="0"/>
      <p:bold r:id="rId25"/>
      <p:boldItalic r:id="rId26"/>
    </p:embeddedFont>
    <p:embeddedFont>
      <p:font typeface="Roboto Light" panose="02000000000000000000" pitchFamily="2" charset="0"/>
      <p:regular r:id="rId27"/>
      <p:italic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C1568"/>
    <a:srgbClr val="003C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521" autoAdjust="0"/>
  </p:normalViewPr>
  <p:slideViewPr>
    <p:cSldViewPr>
      <p:cViewPr varScale="1">
        <p:scale>
          <a:sx n="59" d="100"/>
          <a:sy n="59" d="100"/>
        </p:scale>
        <p:origin x="102" y="384"/>
      </p:cViewPr>
      <p:guideLst>
        <p:guide orient="horz" pos="2184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BY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E8C287-2110-4FBE-BF08-1771B83619E1}" type="datetimeFigureOut">
              <a:rPr lang="ru-BY" smtClean="0"/>
              <a:t>26.06.2024</a:t>
            </a:fld>
            <a:endParaRPr lang="ru-BY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BY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BY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BY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42DE0B-CDC2-4243-8F3B-995B13962C26}" type="slidenum">
              <a:rPr lang="ru-BY" smtClean="0"/>
              <a:t>‹#›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649153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BY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42DE0B-CDC2-4243-8F3B-995B13962C26}" type="slidenum">
              <a:rPr lang="ru-BY" smtClean="0"/>
              <a:t>1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38316997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BY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42DE0B-CDC2-4243-8F3B-995B13962C26}" type="slidenum">
              <a:rPr lang="ru-BY" smtClean="0"/>
              <a:t>13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37090767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.png"/><Relationship Id="rId7" Type="http://schemas.openxmlformats.org/officeDocument/2006/relationships/image" Target="../media/image28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5.svg"/><Relationship Id="rId7" Type="http://schemas.openxmlformats.org/officeDocument/2006/relationships/image" Target="../media/image2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6.jpeg"/><Relationship Id="rId4" Type="http://schemas.openxmlformats.org/officeDocument/2006/relationships/image" Target="../media/image30.png"/><Relationship Id="rId9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2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38.jp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5.png"/><Relationship Id="rId12" Type="http://schemas.openxmlformats.org/officeDocument/2006/relationships/image" Target="../media/image37.jpg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openxmlformats.org/officeDocument/2006/relationships/image" Target="../media/image5.svg"/><Relationship Id="rId11" Type="http://schemas.openxmlformats.org/officeDocument/2006/relationships/image" Target="../media/image2.svg"/><Relationship Id="rId5" Type="http://schemas.openxmlformats.org/officeDocument/2006/relationships/image" Target="../media/image4.png"/><Relationship Id="rId10" Type="http://schemas.openxmlformats.org/officeDocument/2006/relationships/image" Target="../media/image1.png"/><Relationship Id="rId4" Type="http://schemas.openxmlformats.org/officeDocument/2006/relationships/notesSlide" Target="../notesSlides/notesSlide2.xml"/><Relationship Id="rId9" Type="http://schemas.openxmlformats.org/officeDocument/2006/relationships/image" Target="../media/image6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6.jpeg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9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2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6.jpe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sv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13" Type="http://schemas.openxmlformats.org/officeDocument/2006/relationships/image" Target="../media/image4.png"/><Relationship Id="rId3" Type="http://schemas.microsoft.com/office/2007/relationships/media" Target="../media/media3.mp4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2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video" Target="../media/media4.mp4"/><Relationship Id="rId11" Type="http://schemas.openxmlformats.org/officeDocument/2006/relationships/image" Target="../media/image11.png"/><Relationship Id="rId5" Type="http://schemas.microsoft.com/office/2007/relationships/media" Target="../media/media4.mp4"/><Relationship Id="rId15" Type="http://schemas.openxmlformats.org/officeDocument/2006/relationships/image" Target="../media/image13.png"/><Relationship Id="rId10" Type="http://schemas.openxmlformats.org/officeDocument/2006/relationships/image" Target="../media/image2.svg"/><Relationship Id="rId4" Type="http://schemas.openxmlformats.org/officeDocument/2006/relationships/video" Target="../media/media3.mp4"/><Relationship Id="rId9" Type="http://schemas.openxmlformats.org/officeDocument/2006/relationships/image" Target="../media/image1.png"/><Relationship Id="rId14" Type="http://schemas.openxmlformats.org/officeDocument/2006/relationships/image" Target="../media/image5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5.svg"/><Relationship Id="rId7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.png"/><Relationship Id="rId7" Type="http://schemas.openxmlformats.org/officeDocument/2006/relationships/image" Target="../media/image18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2.svg"/><Relationship Id="rId9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png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6.jpeg"/><Relationship Id="rId5" Type="http://schemas.openxmlformats.org/officeDocument/2006/relationships/image" Target="../media/image5.svg"/><Relationship Id="rId10" Type="http://schemas.openxmlformats.org/officeDocument/2006/relationships/image" Target="../media/image23.png"/><Relationship Id="rId4" Type="http://schemas.openxmlformats.org/officeDocument/2006/relationships/image" Target="../media/image4.png"/><Relationship Id="rId9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EB52F878-7B69-4BD6-8A0A-03E8B44E91F3}"/>
              </a:ext>
            </a:extLst>
          </p:cNvPr>
          <p:cNvSpPr/>
          <p:nvPr/>
        </p:nvSpPr>
        <p:spPr>
          <a:xfrm>
            <a:off x="0" y="0"/>
            <a:ext cx="9761702" cy="1028700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/>
          </a:p>
        </p:txBody>
      </p:sp>
      <p:sp>
        <p:nvSpPr>
          <p:cNvPr id="5" name="Freeform 5"/>
          <p:cNvSpPr/>
          <p:nvPr/>
        </p:nvSpPr>
        <p:spPr>
          <a:xfrm rot="-10800000" flipV="1">
            <a:off x="0" y="0"/>
            <a:ext cx="9982200" cy="10287000"/>
          </a:xfrm>
          <a:custGeom>
            <a:avLst/>
            <a:gdLst/>
            <a:ahLst/>
            <a:cxnLst/>
            <a:rect l="l" t="t" r="r" b="b"/>
            <a:pathLst>
              <a:path w="13871092" h="7767812">
                <a:moveTo>
                  <a:pt x="0" y="7767812"/>
                </a:moveTo>
                <a:lnTo>
                  <a:pt x="13871092" y="7767812"/>
                </a:lnTo>
                <a:lnTo>
                  <a:pt x="13871092" y="0"/>
                </a:lnTo>
                <a:lnTo>
                  <a:pt x="0" y="0"/>
                </a:lnTo>
                <a:lnTo>
                  <a:pt x="0" y="7767812"/>
                </a:lnTo>
                <a:close/>
              </a:path>
            </a:pathLst>
          </a:custGeom>
          <a:blipFill dpi="0" rotWithShape="1">
            <a:blip r:embed="rId3">
              <a:alphaModFix amt="77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ru-BY"/>
          </a:p>
        </p:txBody>
      </p:sp>
      <p:sp>
        <p:nvSpPr>
          <p:cNvPr id="8" name="TextBox 8"/>
          <p:cNvSpPr txBox="1"/>
          <p:nvPr/>
        </p:nvSpPr>
        <p:spPr>
          <a:xfrm>
            <a:off x="1379702" y="2091191"/>
            <a:ext cx="8382000" cy="41613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1024"/>
              </a:lnSpc>
            </a:pPr>
            <a:r>
              <a:rPr lang="en-US" sz="8800" spc="104" dirty="0">
                <a:solidFill>
                  <a:srgbClr val="FFFFFF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SIGN LANGUAGE</a:t>
            </a:r>
          </a:p>
          <a:p>
            <a:pPr>
              <a:lnSpc>
                <a:spcPts val="11024"/>
              </a:lnSpc>
            </a:pPr>
            <a:r>
              <a:rPr lang="en-US" sz="8800" spc="104" dirty="0">
                <a:solidFill>
                  <a:srgbClr val="FFFFFF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RECOGNITION</a:t>
            </a:r>
          </a:p>
        </p:txBody>
      </p:sp>
      <p:sp>
        <p:nvSpPr>
          <p:cNvPr id="18" name="TextBox 9">
            <a:extLst>
              <a:ext uri="{FF2B5EF4-FFF2-40B4-BE49-F238E27FC236}">
                <a16:creationId xmlns:a16="http://schemas.microsoft.com/office/drawing/2014/main" id="{970621C1-C3C5-43E6-8269-7AD8E4FACB22}"/>
              </a:ext>
            </a:extLst>
          </p:cNvPr>
          <p:cNvSpPr txBox="1"/>
          <p:nvPr/>
        </p:nvSpPr>
        <p:spPr>
          <a:xfrm>
            <a:off x="9448800" y="523205"/>
            <a:ext cx="8301446" cy="9962197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1695"/>
              </a:lnSpc>
            </a:pPr>
            <a:endParaRPr/>
          </a:p>
        </p:txBody>
      </p:sp>
      <p:sp>
        <p:nvSpPr>
          <p:cNvPr id="24" name="TextBox 8">
            <a:extLst>
              <a:ext uri="{FF2B5EF4-FFF2-40B4-BE49-F238E27FC236}">
                <a16:creationId xmlns:a16="http://schemas.microsoft.com/office/drawing/2014/main" id="{B9303107-3DBB-4EA0-BCE8-B1DE0C041B1E}"/>
              </a:ext>
            </a:extLst>
          </p:cNvPr>
          <p:cNvSpPr txBox="1"/>
          <p:nvPr/>
        </p:nvSpPr>
        <p:spPr>
          <a:xfrm>
            <a:off x="1447800" y="7143400"/>
            <a:ext cx="6553200" cy="13542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4400" spc="124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Md-DS1-10-23</a:t>
            </a:r>
          </a:p>
          <a:p>
            <a:r>
              <a:rPr lang="en-US" sz="4400" spc="124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Hrynkevich Aliona</a:t>
            </a:r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914FB750-70C4-4380-85B0-D454F7314BB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380" r="12398"/>
          <a:stretch/>
        </p:blipFill>
        <p:spPr>
          <a:xfrm>
            <a:off x="9761702" y="0"/>
            <a:ext cx="8686800" cy="1028700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Прямоугольник 30">
            <a:extLst>
              <a:ext uri="{FF2B5EF4-FFF2-40B4-BE49-F238E27FC236}">
                <a16:creationId xmlns:a16="http://schemas.microsoft.com/office/drawing/2014/main" id="{C5C2CBA4-4487-46CE-ACBE-F7A4F526C1B1}"/>
              </a:ext>
            </a:extLst>
          </p:cNvPr>
          <p:cNvSpPr/>
          <p:nvPr/>
        </p:nvSpPr>
        <p:spPr>
          <a:xfrm>
            <a:off x="8839200" y="5714417"/>
            <a:ext cx="7620000" cy="4572583"/>
          </a:xfrm>
          <a:prstGeom prst="rect">
            <a:avLst/>
          </a:prstGeom>
          <a:solidFill>
            <a:srgbClr val="5C1568">
              <a:alpha val="21176"/>
            </a:srgbClr>
          </a:solidFill>
          <a:ln>
            <a:solidFill>
              <a:srgbClr val="5C15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/>
          </a:p>
        </p:txBody>
      </p:sp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818381B3-75D6-4CAE-A777-7723E623CCB8}"/>
              </a:ext>
            </a:extLst>
          </p:cNvPr>
          <p:cNvGrpSpPr/>
          <p:nvPr/>
        </p:nvGrpSpPr>
        <p:grpSpPr>
          <a:xfrm>
            <a:off x="-152400" y="-21395"/>
            <a:ext cx="18440400" cy="1368000"/>
            <a:chOff x="-76200" y="-20280"/>
            <a:chExt cx="18364200" cy="2104083"/>
          </a:xfrm>
        </p:grpSpPr>
        <p:pic>
          <p:nvPicPr>
            <p:cNvPr id="15" name="Picture 18" descr="a futuristic night cafe - AI Generated Artwork - NightCafe Creator">
              <a:extLst>
                <a:ext uri="{FF2B5EF4-FFF2-40B4-BE49-F238E27FC236}">
                  <a16:creationId xmlns:a16="http://schemas.microsoft.com/office/drawing/2014/main" id="{DB05B03B-4934-47CA-B8DF-10024B62925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8250"/>
            <a:stretch/>
          </p:blipFill>
          <p:spPr bwMode="auto">
            <a:xfrm>
              <a:off x="-76200" y="0"/>
              <a:ext cx="18364199" cy="20838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Freeform 4">
              <a:extLst>
                <a:ext uri="{FF2B5EF4-FFF2-40B4-BE49-F238E27FC236}">
                  <a16:creationId xmlns:a16="http://schemas.microsoft.com/office/drawing/2014/main" id="{A3FA53A3-20B3-4E89-B721-B9FBCDCE02D3}"/>
                </a:ext>
              </a:extLst>
            </p:cNvPr>
            <p:cNvSpPr/>
            <p:nvPr/>
          </p:nvSpPr>
          <p:spPr>
            <a:xfrm rot="-10800000" flipV="1">
              <a:off x="1" y="-20280"/>
              <a:ext cx="18287999" cy="2104083"/>
            </a:xfrm>
            <a:custGeom>
              <a:avLst/>
              <a:gdLst/>
              <a:ahLst/>
              <a:cxnLst/>
              <a:rect l="l" t="t" r="r" b="b"/>
              <a:pathLst>
                <a:path w="18520412" h="10371431">
                  <a:moveTo>
                    <a:pt x="0" y="10371430"/>
                  </a:moveTo>
                  <a:lnTo>
                    <a:pt x="18520412" y="10371430"/>
                  </a:lnTo>
                  <a:lnTo>
                    <a:pt x="18520412" y="0"/>
                  </a:lnTo>
                  <a:lnTo>
                    <a:pt x="0" y="0"/>
                  </a:lnTo>
                  <a:lnTo>
                    <a:pt x="0" y="10371430"/>
                  </a:lnTo>
                  <a:close/>
                </a:path>
              </a:pathLst>
            </a:custGeom>
            <a:blipFill dpi="0" rotWithShape="1">
              <a:blip r:embed="rId3">
                <a:alphaModFix amt="7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/>
              <a:stretch>
                <a:fillRect/>
              </a:stretch>
            </a:blipFill>
          </p:spPr>
          <p:txBody>
            <a:bodyPr/>
            <a:lstStyle/>
            <a:p>
              <a:endParaRPr lang="ru-BY" dirty="0"/>
            </a:p>
          </p:txBody>
        </p:sp>
      </p:grpSp>
      <p:sp>
        <p:nvSpPr>
          <p:cNvPr id="20" name="TextBox 12">
            <a:extLst>
              <a:ext uri="{FF2B5EF4-FFF2-40B4-BE49-F238E27FC236}">
                <a16:creationId xmlns:a16="http://schemas.microsoft.com/office/drawing/2014/main" id="{935F59FD-F250-4DC1-AA8B-4E23F4A6C1F1}"/>
              </a:ext>
            </a:extLst>
          </p:cNvPr>
          <p:cNvSpPr txBox="1"/>
          <p:nvPr/>
        </p:nvSpPr>
        <p:spPr>
          <a:xfrm>
            <a:off x="457200" y="114300"/>
            <a:ext cx="17449800" cy="10195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000"/>
              </a:lnSpc>
            </a:pPr>
            <a:r>
              <a:rPr lang="en-US" sz="4800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APPROACH </a:t>
            </a:r>
            <a:r>
              <a:rPr lang="ru-RU" sz="4800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2</a:t>
            </a:r>
            <a:r>
              <a:rPr lang="en-US" sz="4800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| Experiment results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8B6F470-B320-44B8-B107-57EAE293C8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5366" y="1708066"/>
            <a:ext cx="7219417" cy="39110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B581650-33B8-4D2B-A6CF-7187FB2D41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39003" y="1708066"/>
            <a:ext cx="7089518" cy="39110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37D7F35-9BB2-462D-8F91-157E1E9249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67799" y="6167715"/>
            <a:ext cx="7089518" cy="38258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F834A30C-449F-4090-BFCC-2847E382DA1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45366" y="6210300"/>
            <a:ext cx="7219418" cy="37833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148B9F1A-F3D2-44FD-BBEE-04045C9726BF}"/>
              </a:ext>
            </a:extLst>
          </p:cNvPr>
          <p:cNvSpPr txBox="1"/>
          <p:nvPr/>
        </p:nvSpPr>
        <p:spPr>
          <a:xfrm>
            <a:off x="1345366" y="1379850"/>
            <a:ext cx="73414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solidFill>
                  <a:srgbClr val="5C1568"/>
                </a:solidFill>
                <a:latin typeface="+mj-lt"/>
              </a:rPr>
              <a:t>Original</a:t>
            </a:r>
            <a:endParaRPr lang="en-US" sz="1800" dirty="0">
              <a:solidFill>
                <a:srgbClr val="5C1568"/>
              </a:solidFill>
              <a:latin typeface="+mj-lt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7FFED1B-5BA7-49E8-8B57-8868DA41F25E}"/>
              </a:ext>
            </a:extLst>
          </p:cNvPr>
          <p:cNvSpPr txBox="1"/>
          <p:nvPr/>
        </p:nvSpPr>
        <p:spPr>
          <a:xfrm>
            <a:off x="8003083" y="1338733"/>
            <a:ext cx="92189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solidFill>
                  <a:srgbClr val="5C1568"/>
                </a:solidFill>
                <a:latin typeface="+mj-lt"/>
              </a:rPr>
              <a:t>Original + Flipping</a:t>
            </a:r>
            <a:endParaRPr lang="en-US" sz="1800" dirty="0">
              <a:solidFill>
                <a:srgbClr val="5C1568"/>
              </a:solidFill>
              <a:latin typeface="+mj-lt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8069030-7691-4206-9453-848CC4E4833E}"/>
              </a:ext>
            </a:extLst>
          </p:cNvPr>
          <p:cNvSpPr txBox="1"/>
          <p:nvPr/>
        </p:nvSpPr>
        <p:spPr>
          <a:xfrm>
            <a:off x="1345363" y="5714417"/>
            <a:ext cx="72194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solidFill>
                  <a:srgbClr val="5C1568"/>
                </a:solidFill>
                <a:latin typeface="+mj-lt"/>
              </a:rPr>
              <a:t>Original + Augmentation</a:t>
            </a:r>
          </a:p>
        </p:txBody>
      </p:sp>
      <p:sp>
        <p:nvSpPr>
          <p:cNvPr id="32" name="TextBox 12">
            <a:extLst>
              <a:ext uri="{FF2B5EF4-FFF2-40B4-BE49-F238E27FC236}">
                <a16:creationId xmlns:a16="http://schemas.microsoft.com/office/drawing/2014/main" id="{70B6E56C-6B42-4FE2-84BF-E51AD8FF8802}"/>
              </a:ext>
            </a:extLst>
          </p:cNvPr>
          <p:cNvSpPr txBox="1"/>
          <p:nvPr/>
        </p:nvSpPr>
        <p:spPr>
          <a:xfrm>
            <a:off x="9685639" y="5760583"/>
            <a:ext cx="5996246" cy="2769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/>
            <a:r>
              <a:rPr lang="en-US" b="1" dirty="0">
                <a:solidFill>
                  <a:srgbClr val="5C1568"/>
                </a:solidFill>
                <a:latin typeface="+mj-lt"/>
              </a:rPr>
              <a:t>Original + Flipping + Augmentation</a:t>
            </a:r>
          </a:p>
        </p:txBody>
      </p:sp>
      <p:sp>
        <p:nvSpPr>
          <p:cNvPr id="33" name="Прямоугольник 32">
            <a:extLst>
              <a:ext uri="{FF2B5EF4-FFF2-40B4-BE49-F238E27FC236}">
                <a16:creationId xmlns:a16="http://schemas.microsoft.com/office/drawing/2014/main" id="{72962E29-03BC-4C06-8E35-D4CEFECF47E1}"/>
              </a:ext>
            </a:extLst>
          </p:cNvPr>
          <p:cNvSpPr/>
          <p:nvPr/>
        </p:nvSpPr>
        <p:spPr>
          <a:xfrm>
            <a:off x="9139003" y="6819900"/>
            <a:ext cx="7018314" cy="381000"/>
          </a:xfrm>
          <a:prstGeom prst="rect">
            <a:avLst/>
          </a:prstGeom>
          <a:solidFill>
            <a:srgbClr val="5C1568">
              <a:alpha val="1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39205153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D3EEE063-5487-4194-B094-21C677D848F0}"/>
              </a:ext>
            </a:extLst>
          </p:cNvPr>
          <p:cNvGrpSpPr/>
          <p:nvPr/>
        </p:nvGrpSpPr>
        <p:grpSpPr>
          <a:xfrm>
            <a:off x="10363199" y="1237676"/>
            <a:ext cx="7924801" cy="9049324"/>
            <a:chOff x="9345386" y="-61009"/>
            <a:chExt cx="9102898" cy="10375351"/>
          </a:xfrm>
        </p:grpSpPr>
        <p:sp>
          <p:nvSpPr>
            <p:cNvPr id="14" name="Прямоугольник 13">
              <a:extLst>
                <a:ext uri="{FF2B5EF4-FFF2-40B4-BE49-F238E27FC236}">
                  <a16:creationId xmlns:a16="http://schemas.microsoft.com/office/drawing/2014/main" id="{98417B59-9BD5-46EA-A68A-37FE2D3279A6}"/>
                </a:ext>
              </a:extLst>
            </p:cNvPr>
            <p:cNvSpPr/>
            <p:nvPr/>
          </p:nvSpPr>
          <p:spPr>
            <a:xfrm>
              <a:off x="9345386" y="-61009"/>
              <a:ext cx="9084166" cy="10375351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BY" dirty="0"/>
            </a:p>
          </p:txBody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56347E99-5A0B-4349-83D3-AD302D3470EA}"/>
                </a:ext>
              </a:extLst>
            </p:cNvPr>
            <p:cNvSpPr/>
            <p:nvPr/>
          </p:nvSpPr>
          <p:spPr>
            <a:xfrm>
              <a:off x="9364118" y="8807"/>
              <a:ext cx="9084166" cy="10305535"/>
            </a:xfrm>
            <a:custGeom>
              <a:avLst/>
              <a:gdLst/>
              <a:ahLst/>
              <a:cxnLst/>
              <a:rect l="l" t="t" r="r" b="b"/>
              <a:pathLst>
                <a:path w="5993646" h="10274772">
                  <a:moveTo>
                    <a:pt x="0" y="0"/>
                  </a:moveTo>
                  <a:lnTo>
                    <a:pt x="5993646" y="0"/>
                  </a:lnTo>
                  <a:lnTo>
                    <a:pt x="5993646" y="10274772"/>
                  </a:lnTo>
                  <a:lnTo>
                    <a:pt x="0" y="10274772"/>
                  </a:lnTo>
                  <a:lnTo>
                    <a:pt x="0" y="0"/>
                  </a:lnTo>
                  <a:close/>
                </a:path>
              </a:pathLst>
            </a:custGeom>
            <a:blipFill dpi="0" rotWithShape="1">
              <a:blip r:embed="rId2">
                <a:alphaModFix amt="90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/>
              <a:stretch>
                <a:fillRect l="-1007" t="-15198" r="-307931" b="-18822"/>
              </a:stretch>
            </a:blipFill>
          </p:spPr>
          <p:txBody>
            <a:bodyPr/>
            <a:lstStyle/>
            <a:p>
              <a:endParaRPr lang="ru-BY" dirty="0"/>
            </a:p>
          </p:txBody>
        </p:sp>
      </p:grp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432BCA44-9A86-43CE-B3F9-A849B30C943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6451"/>
          <a:stretch/>
        </p:blipFill>
        <p:spPr>
          <a:xfrm>
            <a:off x="350043" y="4149143"/>
            <a:ext cx="5288757" cy="51362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6A88BCF1-6EFC-417B-AC23-5FB11EB0BD8C}"/>
              </a:ext>
            </a:extLst>
          </p:cNvPr>
          <p:cNvGrpSpPr/>
          <p:nvPr/>
        </p:nvGrpSpPr>
        <p:grpSpPr>
          <a:xfrm>
            <a:off x="-152400" y="-21395"/>
            <a:ext cx="18440400" cy="1368000"/>
            <a:chOff x="-76200" y="-20280"/>
            <a:chExt cx="18364200" cy="2104083"/>
          </a:xfrm>
        </p:grpSpPr>
        <p:pic>
          <p:nvPicPr>
            <p:cNvPr id="8" name="Picture 18" descr="a futuristic night cafe - AI Generated Artwork - NightCafe Creator">
              <a:extLst>
                <a:ext uri="{FF2B5EF4-FFF2-40B4-BE49-F238E27FC236}">
                  <a16:creationId xmlns:a16="http://schemas.microsoft.com/office/drawing/2014/main" id="{9797A8D4-C37C-4B52-8646-A5011323B96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8250"/>
            <a:stretch/>
          </p:blipFill>
          <p:spPr bwMode="auto">
            <a:xfrm>
              <a:off x="-76200" y="0"/>
              <a:ext cx="18364199" cy="20838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Freeform 4">
              <a:extLst>
                <a:ext uri="{FF2B5EF4-FFF2-40B4-BE49-F238E27FC236}">
                  <a16:creationId xmlns:a16="http://schemas.microsoft.com/office/drawing/2014/main" id="{DCB29DF9-E8E6-4195-BCFA-B636E1007E3D}"/>
                </a:ext>
              </a:extLst>
            </p:cNvPr>
            <p:cNvSpPr/>
            <p:nvPr/>
          </p:nvSpPr>
          <p:spPr>
            <a:xfrm rot="-10800000" flipV="1">
              <a:off x="1" y="-20280"/>
              <a:ext cx="18287999" cy="2104083"/>
            </a:xfrm>
            <a:custGeom>
              <a:avLst/>
              <a:gdLst/>
              <a:ahLst/>
              <a:cxnLst/>
              <a:rect l="l" t="t" r="r" b="b"/>
              <a:pathLst>
                <a:path w="18520412" h="10371431">
                  <a:moveTo>
                    <a:pt x="0" y="10371430"/>
                  </a:moveTo>
                  <a:lnTo>
                    <a:pt x="18520412" y="10371430"/>
                  </a:lnTo>
                  <a:lnTo>
                    <a:pt x="18520412" y="0"/>
                  </a:lnTo>
                  <a:lnTo>
                    <a:pt x="0" y="0"/>
                  </a:lnTo>
                  <a:lnTo>
                    <a:pt x="0" y="10371430"/>
                  </a:lnTo>
                  <a:close/>
                </a:path>
              </a:pathLst>
            </a:custGeom>
            <a:blipFill dpi="0" rotWithShape="1">
              <a:blip r:embed="rId6">
                <a:alphaModFix amt="73000"/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rcRect/>
              <a:stretch>
                <a:fillRect/>
              </a:stretch>
            </a:blipFill>
          </p:spPr>
          <p:txBody>
            <a:bodyPr/>
            <a:lstStyle/>
            <a:p>
              <a:endParaRPr lang="ru-BY" dirty="0"/>
            </a:p>
          </p:txBody>
        </p:sp>
      </p:grpSp>
      <p:sp>
        <p:nvSpPr>
          <p:cNvPr id="11" name="TextBox 12">
            <a:extLst>
              <a:ext uri="{FF2B5EF4-FFF2-40B4-BE49-F238E27FC236}">
                <a16:creationId xmlns:a16="http://schemas.microsoft.com/office/drawing/2014/main" id="{E638ECD2-CEDE-4FF5-AED7-8A76DAFD5EBD}"/>
              </a:ext>
            </a:extLst>
          </p:cNvPr>
          <p:cNvSpPr txBox="1"/>
          <p:nvPr/>
        </p:nvSpPr>
        <p:spPr>
          <a:xfrm>
            <a:off x="609600" y="0"/>
            <a:ext cx="19888200" cy="10195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000"/>
              </a:lnSpc>
            </a:pPr>
            <a:r>
              <a:rPr lang="en-US" sz="4800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APPROACH </a:t>
            </a:r>
            <a:r>
              <a:rPr lang="ru-RU" sz="4800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2</a:t>
            </a:r>
            <a:r>
              <a:rPr lang="en-US" sz="4800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| BEST MODEL RESULTS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BB48DC7-AE64-4F3E-995E-62D776E14E6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755924" y="2731184"/>
            <a:ext cx="7218375" cy="65290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8D58E7E-8D49-4B89-97C6-FC38871D0CF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91200" y="4147625"/>
            <a:ext cx="4080022" cy="51378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13A61DD-EBB5-4C1C-ABA5-3BF782DCCA7C}"/>
              </a:ext>
            </a:extLst>
          </p:cNvPr>
          <p:cNvSpPr txBox="1"/>
          <p:nvPr/>
        </p:nvSpPr>
        <p:spPr>
          <a:xfrm>
            <a:off x="525194" y="3637381"/>
            <a:ext cx="511360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rgbClr val="5C1568"/>
                </a:solidFill>
                <a:latin typeface="+mj-lt"/>
              </a:rPr>
              <a:t>Loss function dynamics, best value</a:t>
            </a:r>
            <a:r>
              <a:rPr lang="ru-RU" sz="2000" b="1" dirty="0">
                <a:solidFill>
                  <a:srgbClr val="5C1568"/>
                </a:solidFill>
                <a:latin typeface="+mj-lt"/>
              </a:rPr>
              <a:t> 1,7630</a:t>
            </a:r>
            <a:endParaRPr lang="ru-BY" sz="2000" b="1" dirty="0">
              <a:solidFill>
                <a:srgbClr val="5C1568"/>
              </a:solidFill>
              <a:latin typeface="+mj-l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685A6A8-CC84-4472-9490-18BEE62DC8C6}"/>
              </a:ext>
            </a:extLst>
          </p:cNvPr>
          <p:cNvSpPr txBox="1"/>
          <p:nvPr/>
        </p:nvSpPr>
        <p:spPr>
          <a:xfrm>
            <a:off x="5716759" y="3620474"/>
            <a:ext cx="42289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rgbClr val="5C1568"/>
                </a:solidFill>
                <a:latin typeface="+mj-lt"/>
              </a:rPr>
              <a:t>Classification report</a:t>
            </a:r>
            <a:endParaRPr lang="ru-BY" sz="2000" b="1" dirty="0">
              <a:solidFill>
                <a:srgbClr val="5C1568"/>
              </a:solidFill>
              <a:latin typeface="+mj-lt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A1F782C-D61A-4472-9341-FDF3E947C46E}"/>
              </a:ext>
            </a:extLst>
          </p:cNvPr>
          <p:cNvSpPr txBox="1"/>
          <p:nvPr/>
        </p:nvSpPr>
        <p:spPr>
          <a:xfrm>
            <a:off x="10553700" y="1880868"/>
            <a:ext cx="723009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+mj-lt"/>
              </a:rPr>
              <a:t>Confusion  matrix</a:t>
            </a:r>
            <a:endParaRPr lang="ru-BY" sz="28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4" name="Freeform 13">
            <a:extLst>
              <a:ext uri="{FF2B5EF4-FFF2-40B4-BE49-F238E27FC236}">
                <a16:creationId xmlns:a16="http://schemas.microsoft.com/office/drawing/2014/main" id="{3C7315AB-BB62-469C-AA70-19DAE94292D7}"/>
              </a:ext>
            </a:extLst>
          </p:cNvPr>
          <p:cNvSpPr/>
          <p:nvPr/>
        </p:nvSpPr>
        <p:spPr>
          <a:xfrm>
            <a:off x="416515" y="1803190"/>
            <a:ext cx="9624700" cy="927994"/>
          </a:xfrm>
          <a:custGeom>
            <a:avLst/>
            <a:gdLst/>
            <a:ahLst/>
            <a:cxnLst/>
            <a:rect l="l" t="t" r="r" b="b"/>
            <a:pathLst>
              <a:path w="4563653" h="1511206">
                <a:moveTo>
                  <a:pt x="0" y="0"/>
                </a:moveTo>
                <a:lnTo>
                  <a:pt x="4563652" y="0"/>
                </a:lnTo>
                <a:lnTo>
                  <a:pt x="4563652" y="1511206"/>
                </a:lnTo>
                <a:lnTo>
                  <a:pt x="0" y="1511206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l="-1322" t="-103334" r="-435754" b="-707881"/>
            </a:stretch>
          </a:blipFill>
        </p:spPr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9BE6A69-0D56-48F2-A49D-03B3497A44D8}"/>
              </a:ext>
            </a:extLst>
          </p:cNvPr>
          <p:cNvSpPr txBox="1"/>
          <p:nvPr/>
        </p:nvSpPr>
        <p:spPr>
          <a:xfrm>
            <a:off x="492511" y="1948757"/>
            <a:ext cx="96247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+mj-lt"/>
              </a:rPr>
              <a:t>Best model: Transformer model (2 encoder layers, 5 heads, 128 dim feedforward)</a:t>
            </a:r>
          </a:p>
          <a:p>
            <a:r>
              <a:rPr lang="en-US" sz="2000" b="1" dirty="0">
                <a:solidFill>
                  <a:schemeClr val="bg1"/>
                </a:solidFill>
                <a:latin typeface="+mj-lt"/>
              </a:rPr>
              <a:t>Metrics: Accuracy 0.61, F1 score: 0.61</a:t>
            </a:r>
          </a:p>
        </p:txBody>
      </p:sp>
      <p:sp>
        <p:nvSpPr>
          <p:cNvPr id="26" name="AutoShape 12">
            <a:extLst>
              <a:ext uri="{FF2B5EF4-FFF2-40B4-BE49-F238E27FC236}">
                <a16:creationId xmlns:a16="http://schemas.microsoft.com/office/drawing/2014/main" id="{5BB1A5AA-8509-4BE6-B313-8C348450243E}"/>
              </a:ext>
            </a:extLst>
          </p:cNvPr>
          <p:cNvSpPr/>
          <p:nvPr/>
        </p:nvSpPr>
        <p:spPr>
          <a:xfrm rot="5400000">
            <a:off x="5032285" y="6542615"/>
            <a:ext cx="10375351" cy="26123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ru-BY" dirty="0"/>
          </a:p>
        </p:txBody>
      </p:sp>
    </p:spTree>
    <p:extLst>
      <p:ext uri="{BB962C8B-B14F-4D97-AF65-F5344CB8AC3E}">
        <p14:creationId xmlns:p14="http://schemas.microsoft.com/office/powerpoint/2010/main" val="40416320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Box 12">
            <a:extLst>
              <a:ext uri="{FF2B5EF4-FFF2-40B4-BE49-F238E27FC236}">
                <a16:creationId xmlns:a16="http://schemas.microsoft.com/office/drawing/2014/main" id="{637EEF83-4431-4364-B28B-EB074DBF055B}"/>
              </a:ext>
            </a:extLst>
          </p:cNvPr>
          <p:cNvSpPr txBox="1"/>
          <p:nvPr/>
        </p:nvSpPr>
        <p:spPr>
          <a:xfrm>
            <a:off x="914400" y="816820"/>
            <a:ext cx="19888200" cy="10771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000"/>
              </a:lnSpc>
            </a:pPr>
            <a:r>
              <a:rPr lang="en-US" sz="5400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Approach 2| VIA Key points</a:t>
            </a:r>
          </a:p>
        </p:txBody>
      </p:sp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6A88BCF1-6EFC-417B-AC23-5FB11EB0BD8C}"/>
              </a:ext>
            </a:extLst>
          </p:cNvPr>
          <p:cNvGrpSpPr/>
          <p:nvPr/>
        </p:nvGrpSpPr>
        <p:grpSpPr>
          <a:xfrm>
            <a:off x="-152400" y="-21395"/>
            <a:ext cx="18440400" cy="1368000"/>
            <a:chOff x="-76200" y="-20280"/>
            <a:chExt cx="18364200" cy="2104083"/>
          </a:xfrm>
        </p:grpSpPr>
        <p:pic>
          <p:nvPicPr>
            <p:cNvPr id="8" name="Picture 18" descr="a futuristic night cafe - AI Generated Artwork - NightCafe Creator">
              <a:extLst>
                <a:ext uri="{FF2B5EF4-FFF2-40B4-BE49-F238E27FC236}">
                  <a16:creationId xmlns:a16="http://schemas.microsoft.com/office/drawing/2014/main" id="{9797A8D4-C37C-4B52-8646-A5011323B96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8250"/>
            <a:stretch/>
          </p:blipFill>
          <p:spPr bwMode="auto">
            <a:xfrm>
              <a:off x="-76200" y="0"/>
              <a:ext cx="18364199" cy="20838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Freeform 4">
              <a:extLst>
                <a:ext uri="{FF2B5EF4-FFF2-40B4-BE49-F238E27FC236}">
                  <a16:creationId xmlns:a16="http://schemas.microsoft.com/office/drawing/2014/main" id="{DCB29DF9-E8E6-4195-BCFA-B636E1007E3D}"/>
                </a:ext>
              </a:extLst>
            </p:cNvPr>
            <p:cNvSpPr/>
            <p:nvPr/>
          </p:nvSpPr>
          <p:spPr>
            <a:xfrm rot="-10800000" flipV="1">
              <a:off x="1" y="-20280"/>
              <a:ext cx="18287999" cy="2104083"/>
            </a:xfrm>
            <a:custGeom>
              <a:avLst/>
              <a:gdLst/>
              <a:ahLst/>
              <a:cxnLst/>
              <a:rect l="l" t="t" r="r" b="b"/>
              <a:pathLst>
                <a:path w="18520412" h="10371431">
                  <a:moveTo>
                    <a:pt x="0" y="10371430"/>
                  </a:moveTo>
                  <a:lnTo>
                    <a:pt x="18520412" y="10371430"/>
                  </a:lnTo>
                  <a:lnTo>
                    <a:pt x="18520412" y="0"/>
                  </a:lnTo>
                  <a:lnTo>
                    <a:pt x="0" y="0"/>
                  </a:lnTo>
                  <a:lnTo>
                    <a:pt x="0" y="10371430"/>
                  </a:lnTo>
                  <a:close/>
                </a:path>
              </a:pathLst>
            </a:custGeom>
            <a:blipFill dpi="0" rotWithShape="1">
              <a:blip r:embed="rId3">
                <a:alphaModFix amt="7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/>
              <a:stretch>
                <a:fillRect/>
              </a:stretch>
            </a:blipFill>
          </p:spPr>
          <p:txBody>
            <a:bodyPr/>
            <a:lstStyle/>
            <a:p>
              <a:endParaRPr lang="ru-BY" dirty="0"/>
            </a:p>
          </p:txBody>
        </p:sp>
      </p:grpSp>
      <p:sp>
        <p:nvSpPr>
          <p:cNvPr id="11" name="TextBox 12">
            <a:extLst>
              <a:ext uri="{FF2B5EF4-FFF2-40B4-BE49-F238E27FC236}">
                <a16:creationId xmlns:a16="http://schemas.microsoft.com/office/drawing/2014/main" id="{E638ECD2-CEDE-4FF5-AED7-8A76DAFD5EBD}"/>
              </a:ext>
            </a:extLst>
          </p:cNvPr>
          <p:cNvSpPr txBox="1"/>
          <p:nvPr/>
        </p:nvSpPr>
        <p:spPr>
          <a:xfrm>
            <a:off x="609600" y="0"/>
            <a:ext cx="19888200" cy="10195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000"/>
              </a:lnSpc>
            </a:pPr>
            <a:r>
              <a:rPr lang="en-US" sz="4800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BEST METRICS FROM ORIGINAL PAPER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E2938D6-1325-4DE4-9F5F-288C56888A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9200" y="1905111"/>
            <a:ext cx="6807590" cy="73531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7C39134-ACCD-40F3-800D-EA655AD1E3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58400" y="2933700"/>
            <a:ext cx="7287208" cy="51749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5" name="Прямая со стрелкой 14">
            <a:extLst>
              <a:ext uri="{FF2B5EF4-FFF2-40B4-BE49-F238E27FC236}">
                <a16:creationId xmlns:a16="http://schemas.microsoft.com/office/drawing/2014/main" id="{5046358D-8BA0-4523-BE34-75773387756E}"/>
              </a:ext>
            </a:extLst>
          </p:cNvPr>
          <p:cNvCxnSpPr>
            <a:cxnSpLocks/>
          </p:cNvCxnSpPr>
          <p:nvPr/>
        </p:nvCxnSpPr>
        <p:spPr>
          <a:xfrm flipV="1">
            <a:off x="6019800" y="5581705"/>
            <a:ext cx="4038600" cy="200019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8206047-E218-4A40-A251-CF408429716C}"/>
              </a:ext>
            </a:extLst>
          </p:cNvPr>
          <p:cNvSpPr txBox="1"/>
          <p:nvPr/>
        </p:nvSpPr>
        <p:spPr>
          <a:xfrm>
            <a:off x="1219200" y="9285514"/>
            <a:ext cx="50638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https://arxiv.org/pdf/2305.14527 [12 Mar 2024]</a:t>
            </a:r>
            <a:endParaRPr lang="ru-BY" dirty="0"/>
          </a:p>
        </p:txBody>
      </p:sp>
    </p:spTree>
    <p:extLst>
      <p:ext uri="{BB962C8B-B14F-4D97-AF65-F5344CB8AC3E}">
        <p14:creationId xmlns:p14="http://schemas.microsoft.com/office/powerpoint/2010/main" val="15806402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 11">
            <a:extLst>
              <a:ext uri="{FF2B5EF4-FFF2-40B4-BE49-F238E27FC236}">
                <a16:creationId xmlns:a16="http://schemas.microsoft.com/office/drawing/2014/main" id="{440740BB-D05A-43B0-BC6B-CFEDBBF4CE56}"/>
              </a:ext>
            </a:extLst>
          </p:cNvPr>
          <p:cNvSpPr/>
          <p:nvPr/>
        </p:nvSpPr>
        <p:spPr>
          <a:xfrm>
            <a:off x="2310407" y="3334481"/>
            <a:ext cx="4241216" cy="6457219"/>
          </a:xfrm>
          <a:custGeom>
            <a:avLst/>
            <a:gdLst/>
            <a:ahLst/>
            <a:cxnLst/>
            <a:rect l="l" t="t" r="r" b="b"/>
            <a:pathLst>
              <a:path w="1113035" h="326925">
                <a:moveTo>
                  <a:pt x="0" y="0"/>
                </a:moveTo>
                <a:lnTo>
                  <a:pt x="1113035" y="0"/>
                </a:lnTo>
                <a:lnTo>
                  <a:pt x="1113035" y="326925"/>
                </a:lnTo>
                <a:lnTo>
                  <a:pt x="0" y="326925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9525" cap="sq">
            <a:solidFill>
              <a:srgbClr val="000000"/>
            </a:solidFill>
            <a:prstDash val="solid"/>
            <a:miter/>
          </a:ln>
        </p:spPr>
      </p:sp>
      <p:sp>
        <p:nvSpPr>
          <p:cNvPr id="21" name="Freeform 13">
            <a:extLst>
              <a:ext uri="{FF2B5EF4-FFF2-40B4-BE49-F238E27FC236}">
                <a16:creationId xmlns:a16="http://schemas.microsoft.com/office/drawing/2014/main" id="{9F38C0D9-4721-43CE-8A77-C1F33FB75B4F}"/>
              </a:ext>
            </a:extLst>
          </p:cNvPr>
          <p:cNvSpPr/>
          <p:nvPr/>
        </p:nvSpPr>
        <p:spPr>
          <a:xfrm>
            <a:off x="2399033" y="8877300"/>
            <a:ext cx="4090143" cy="832032"/>
          </a:xfrm>
          <a:custGeom>
            <a:avLst/>
            <a:gdLst/>
            <a:ahLst/>
            <a:cxnLst/>
            <a:rect l="l" t="t" r="r" b="b"/>
            <a:pathLst>
              <a:path w="4563653" h="1511206">
                <a:moveTo>
                  <a:pt x="0" y="0"/>
                </a:moveTo>
                <a:lnTo>
                  <a:pt x="4563652" y="0"/>
                </a:lnTo>
                <a:lnTo>
                  <a:pt x="4563652" y="1511206"/>
                </a:lnTo>
                <a:lnTo>
                  <a:pt x="0" y="1511206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 l="-1322" t="-103334" r="-435754" b="-707881"/>
            </a:stretch>
          </a:blipFill>
        </p:spPr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024FCFD-B66A-4F81-A35B-D01E6C670E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47800" y="1411453"/>
            <a:ext cx="6898470" cy="1566878"/>
          </a:xfrm>
          <a:prstGeom prst="rect">
            <a:avLst/>
          </a:prstGeom>
        </p:spPr>
      </p:pic>
      <p:pic>
        <p:nvPicPr>
          <p:cNvPr id="5" name="благодарю_cut_new">
            <a:hlinkClick r:id="" action="ppaction://media"/>
            <a:extLst>
              <a:ext uri="{FF2B5EF4-FFF2-40B4-BE49-F238E27FC236}">
                <a16:creationId xmlns:a16="http://schemas.microsoft.com/office/drawing/2014/main" id="{205A315B-B62E-485F-9A1C-7440780068F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8"/>
          <a:srcRect l="529" t="24787" r="-529" b="627"/>
          <a:stretch/>
        </p:blipFill>
        <p:spPr>
          <a:xfrm>
            <a:off x="2417362" y="3467100"/>
            <a:ext cx="4080107" cy="5410200"/>
          </a:xfrm>
          <a:prstGeom prst="rect">
            <a:avLst/>
          </a:prstGeom>
        </p:spPr>
      </p:pic>
      <p:sp>
        <p:nvSpPr>
          <p:cNvPr id="23" name="TextBox 30">
            <a:extLst>
              <a:ext uri="{FF2B5EF4-FFF2-40B4-BE49-F238E27FC236}">
                <a16:creationId xmlns:a16="http://schemas.microsoft.com/office/drawing/2014/main" id="{D331C9FE-9B4D-4034-872B-88770315B034}"/>
              </a:ext>
            </a:extLst>
          </p:cNvPr>
          <p:cNvSpPr txBox="1"/>
          <p:nvPr/>
        </p:nvSpPr>
        <p:spPr>
          <a:xfrm>
            <a:off x="2196437" y="9106656"/>
            <a:ext cx="4495333" cy="3733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spcAft>
                <a:spcPts val="1800"/>
              </a:spcAft>
            </a:pPr>
            <a:r>
              <a:rPr lang="ru-RU" sz="2400" b="1" dirty="0">
                <a:solidFill>
                  <a:schemeClr val="bg1"/>
                </a:solidFill>
              </a:rPr>
              <a:t>Благодарю</a:t>
            </a:r>
          </a:p>
        </p:txBody>
      </p: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C3F193E6-9CE0-4794-839E-C8B2A003AE87}"/>
              </a:ext>
            </a:extLst>
          </p:cNvPr>
          <p:cNvGrpSpPr/>
          <p:nvPr/>
        </p:nvGrpSpPr>
        <p:grpSpPr>
          <a:xfrm>
            <a:off x="9022356" y="-85404"/>
            <a:ext cx="9317149" cy="10401300"/>
            <a:chOff x="9345386" y="-61009"/>
            <a:chExt cx="9102898" cy="10375351"/>
          </a:xfrm>
        </p:grpSpPr>
        <p:sp>
          <p:nvSpPr>
            <p:cNvPr id="14" name="Прямоугольник 13">
              <a:extLst>
                <a:ext uri="{FF2B5EF4-FFF2-40B4-BE49-F238E27FC236}">
                  <a16:creationId xmlns:a16="http://schemas.microsoft.com/office/drawing/2014/main" id="{3A2CD43B-C68A-4452-A058-08575B1CDE68}"/>
                </a:ext>
              </a:extLst>
            </p:cNvPr>
            <p:cNvSpPr/>
            <p:nvPr/>
          </p:nvSpPr>
          <p:spPr>
            <a:xfrm>
              <a:off x="9345386" y="-61009"/>
              <a:ext cx="9084166" cy="10375351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BY" dirty="0"/>
            </a:p>
          </p:txBody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FC19A67D-338D-4519-9C79-7B74F7AA93CC}"/>
                </a:ext>
              </a:extLst>
            </p:cNvPr>
            <p:cNvSpPr/>
            <p:nvPr/>
          </p:nvSpPr>
          <p:spPr>
            <a:xfrm>
              <a:off x="9364118" y="8807"/>
              <a:ext cx="9084166" cy="10305535"/>
            </a:xfrm>
            <a:custGeom>
              <a:avLst/>
              <a:gdLst/>
              <a:ahLst/>
              <a:cxnLst/>
              <a:rect l="l" t="t" r="r" b="b"/>
              <a:pathLst>
                <a:path w="5993646" h="10274772">
                  <a:moveTo>
                    <a:pt x="0" y="0"/>
                  </a:moveTo>
                  <a:lnTo>
                    <a:pt x="5993646" y="0"/>
                  </a:lnTo>
                  <a:lnTo>
                    <a:pt x="5993646" y="10274772"/>
                  </a:lnTo>
                  <a:lnTo>
                    <a:pt x="0" y="10274772"/>
                  </a:lnTo>
                  <a:lnTo>
                    <a:pt x="0" y="0"/>
                  </a:lnTo>
                  <a:close/>
                </a:path>
              </a:pathLst>
            </a:custGeom>
            <a:blipFill dpi="0" rotWithShape="1">
              <a:blip r:embed="rId5">
                <a:alphaModFix amt="90000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/>
              <a:stretch>
                <a:fillRect l="-1007" t="-15198" r="-307931" b="-18822"/>
              </a:stretch>
            </a:blipFill>
          </p:spPr>
          <p:txBody>
            <a:bodyPr/>
            <a:lstStyle/>
            <a:p>
              <a:endParaRPr lang="ru-BY" dirty="0"/>
            </a:p>
          </p:txBody>
        </p:sp>
      </p:grpSp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7ECBC8F0-9830-4538-BD50-160DA4E51AD3}"/>
              </a:ext>
            </a:extLst>
          </p:cNvPr>
          <p:cNvGrpSpPr/>
          <p:nvPr/>
        </p:nvGrpSpPr>
        <p:grpSpPr>
          <a:xfrm>
            <a:off x="1" y="-57150"/>
            <a:ext cx="8915400" cy="1368000"/>
            <a:chOff x="-76200" y="-20280"/>
            <a:chExt cx="18364200" cy="2104083"/>
          </a:xfrm>
        </p:grpSpPr>
        <p:pic>
          <p:nvPicPr>
            <p:cNvPr id="20" name="Picture 18" descr="a futuristic night cafe - AI Generated Artwork - NightCafe Creator">
              <a:extLst>
                <a:ext uri="{FF2B5EF4-FFF2-40B4-BE49-F238E27FC236}">
                  <a16:creationId xmlns:a16="http://schemas.microsoft.com/office/drawing/2014/main" id="{BDD700D2-8AE1-44B9-BE4E-6D57B48D260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8250"/>
            <a:stretch/>
          </p:blipFill>
          <p:spPr bwMode="auto">
            <a:xfrm>
              <a:off x="-76200" y="0"/>
              <a:ext cx="18364199" cy="20838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Freeform 4">
              <a:extLst>
                <a:ext uri="{FF2B5EF4-FFF2-40B4-BE49-F238E27FC236}">
                  <a16:creationId xmlns:a16="http://schemas.microsoft.com/office/drawing/2014/main" id="{25465CD5-7D55-414F-92EF-681A1D24FA5D}"/>
                </a:ext>
              </a:extLst>
            </p:cNvPr>
            <p:cNvSpPr/>
            <p:nvPr/>
          </p:nvSpPr>
          <p:spPr>
            <a:xfrm rot="-10800000" flipV="1">
              <a:off x="1" y="-20280"/>
              <a:ext cx="18287999" cy="2104083"/>
            </a:xfrm>
            <a:custGeom>
              <a:avLst/>
              <a:gdLst/>
              <a:ahLst/>
              <a:cxnLst/>
              <a:rect l="l" t="t" r="r" b="b"/>
              <a:pathLst>
                <a:path w="18520412" h="10371431">
                  <a:moveTo>
                    <a:pt x="0" y="10371430"/>
                  </a:moveTo>
                  <a:lnTo>
                    <a:pt x="18520412" y="10371430"/>
                  </a:lnTo>
                  <a:lnTo>
                    <a:pt x="18520412" y="0"/>
                  </a:lnTo>
                  <a:lnTo>
                    <a:pt x="0" y="0"/>
                  </a:lnTo>
                  <a:lnTo>
                    <a:pt x="0" y="10371430"/>
                  </a:lnTo>
                  <a:close/>
                </a:path>
              </a:pathLst>
            </a:custGeom>
            <a:blipFill dpi="0" rotWithShape="1">
              <a:blip r:embed="rId10">
                <a:alphaModFix amt="73000"/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rcRect/>
              <a:stretch>
                <a:fillRect/>
              </a:stretch>
            </a:blipFill>
          </p:spPr>
          <p:txBody>
            <a:bodyPr/>
            <a:lstStyle/>
            <a:p>
              <a:endParaRPr lang="ru-BY" dirty="0"/>
            </a:p>
          </p:txBody>
        </p:sp>
      </p:grpSp>
      <p:sp>
        <p:nvSpPr>
          <p:cNvPr id="30" name="TextBox 12">
            <a:extLst>
              <a:ext uri="{FF2B5EF4-FFF2-40B4-BE49-F238E27FC236}">
                <a16:creationId xmlns:a16="http://schemas.microsoft.com/office/drawing/2014/main" id="{1CC31474-7DF7-4053-8BC5-55D3DD9D163C}"/>
              </a:ext>
            </a:extLst>
          </p:cNvPr>
          <p:cNvSpPr txBox="1"/>
          <p:nvPr/>
        </p:nvSpPr>
        <p:spPr>
          <a:xfrm>
            <a:off x="507194" y="16936"/>
            <a:ext cx="8779682" cy="10195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000"/>
              </a:lnSpc>
            </a:pPr>
            <a:r>
              <a:rPr lang="en-US" sz="4800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INFERENCE</a:t>
            </a:r>
          </a:p>
        </p:txBody>
      </p:sp>
      <p:sp>
        <p:nvSpPr>
          <p:cNvPr id="31" name="TextBox 36">
            <a:extLst>
              <a:ext uri="{FF2B5EF4-FFF2-40B4-BE49-F238E27FC236}">
                <a16:creationId xmlns:a16="http://schemas.microsoft.com/office/drawing/2014/main" id="{D1208433-28E6-4044-B7F4-BFF4C1E9B3FC}"/>
              </a:ext>
            </a:extLst>
          </p:cNvPr>
          <p:cNvSpPr txBox="1"/>
          <p:nvPr/>
        </p:nvSpPr>
        <p:spPr>
          <a:xfrm>
            <a:off x="11277600" y="1997844"/>
            <a:ext cx="5307438" cy="8944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679"/>
              </a:lnSpc>
            </a:pPr>
            <a:r>
              <a:rPr lang="en-US" sz="4800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CONTACTS</a:t>
            </a: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E581FC1F-97D7-4F0C-B636-901D0C50E226}"/>
              </a:ext>
            </a:extLst>
          </p:cNvPr>
          <p:cNvSpPr/>
          <p:nvPr/>
        </p:nvSpPr>
        <p:spPr>
          <a:xfrm>
            <a:off x="11277600" y="3156130"/>
            <a:ext cx="5307438" cy="47559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/>
          </a:p>
        </p:txBody>
      </p:sp>
      <p:sp>
        <p:nvSpPr>
          <p:cNvPr id="43" name="TextBox 20">
            <a:extLst>
              <a:ext uri="{FF2B5EF4-FFF2-40B4-BE49-F238E27FC236}">
                <a16:creationId xmlns:a16="http://schemas.microsoft.com/office/drawing/2014/main" id="{0BC1C278-1DD2-41C7-88D0-04F4C3B3B1DA}"/>
              </a:ext>
            </a:extLst>
          </p:cNvPr>
          <p:cNvSpPr txBox="1"/>
          <p:nvPr/>
        </p:nvSpPr>
        <p:spPr>
          <a:xfrm>
            <a:off x="11910189" y="3619500"/>
            <a:ext cx="4034206" cy="3866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940"/>
              </a:lnSpc>
              <a:spcBef>
                <a:spcPct val="0"/>
              </a:spcBef>
            </a:pPr>
            <a:r>
              <a:rPr lang="en-US" sz="2800" dirty="0" err="1">
                <a:solidFill>
                  <a:srgbClr val="162942"/>
                </a:solidFill>
                <a:latin typeface="+mj-lt"/>
              </a:rPr>
              <a:t>Hrynkevich</a:t>
            </a:r>
            <a:r>
              <a:rPr lang="en-US" sz="2800" dirty="0">
                <a:solidFill>
                  <a:srgbClr val="162942"/>
                </a:solidFill>
                <a:latin typeface="+mj-lt"/>
              </a:rPr>
              <a:t> </a:t>
            </a:r>
            <a:r>
              <a:rPr lang="en-US" sz="2800" dirty="0" err="1">
                <a:solidFill>
                  <a:srgbClr val="162942"/>
                </a:solidFill>
                <a:latin typeface="+mj-lt"/>
              </a:rPr>
              <a:t>Aliona</a:t>
            </a:r>
            <a:endParaRPr lang="en-US" sz="2800" dirty="0">
              <a:solidFill>
                <a:srgbClr val="162942"/>
              </a:solidFill>
              <a:latin typeface="+mj-lt"/>
            </a:endParaRPr>
          </a:p>
        </p:txBody>
      </p:sp>
      <p:grpSp>
        <p:nvGrpSpPr>
          <p:cNvPr id="44" name="Group 22">
            <a:extLst>
              <a:ext uri="{FF2B5EF4-FFF2-40B4-BE49-F238E27FC236}">
                <a16:creationId xmlns:a16="http://schemas.microsoft.com/office/drawing/2014/main" id="{D59D683D-6E7B-4BC0-AE3E-E004BD75912D}"/>
              </a:ext>
            </a:extLst>
          </p:cNvPr>
          <p:cNvGrpSpPr/>
          <p:nvPr/>
        </p:nvGrpSpPr>
        <p:grpSpPr>
          <a:xfrm>
            <a:off x="11910189" y="4303764"/>
            <a:ext cx="3372842" cy="857109"/>
            <a:chOff x="0" y="-47625"/>
            <a:chExt cx="4497123" cy="1142811"/>
          </a:xfrm>
        </p:grpSpPr>
        <p:sp>
          <p:nvSpPr>
            <p:cNvPr id="45" name="TextBox 23">
              <a:extLst>
                <a:ext uri="{FF2B5EF4-FFF2-40B4-BE49-F238E27FC236}">
                  <a16:creationId xmlns:a16="http://schemas.microsoft.com/office/drawing/2014/main" id="{C6577D74-7D25-4AF6-9F46-4424BBA12A92}"/>
                </a:ext>
              </a:extLst>
            </p:cNvPr>
            <p:cNvSpPr txBox="1"/>
            <p:nvPr/>
          </p:nvSpPr>
          <p:spPr>
            <a:xfrm>
              <a:off x="0" y="-47625"/>
              <a:ext cx="4497123" cy="4686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940"/>
                </a:lnSpc>
                <a:spcBef>
                  <a:spcPct val="0"/>
                </a:spcBef>
              </a:pPr>
              <a:r>
                <a:rPr lang="en-US" sz="2100" u="none" dirty="0">
                  <a:solidFill>
                    <a:srgbClr val="162942"/>
                  </a:solidFill>
                  <a:latin typeface="+mj-lt"/>
                </a:rPr>
                <a:t>Email Address</a:t>
              </a:r>
            </a:p>
          </p:txBody>
        </p:sp>
        <p:sp>
          <p:nvSpPr>
            <p:cNvPr id="46" name="TextBox 24">
              <a:extLst>
                <a:ext uri="{FF2B5EF4-FFF2-40B4-BE49-F238E27FC236}">
                  <a16:creationId xmlns:a16="http://schemas.microsoft.com/office/drawing/2014/main" id="{F936B231-B78B-47A9-820A-85D4B2019789}"/>
                </a:ext>
              </a:extLst>
            </p:cNvPr>
            <p:cNvSpPr txBox="1"/>
            <p:nvPr/>
          </p:nvSpPr>
          <p:spPr>
            <a:xfrm>
              <a:off x="0" y="651476"/>
              <a:ext cx="4497123" cy="4437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520"/>
                </a:lnSpc>
                <a:spcBef>
                  <a:spcPct val="0"/>
                </a:spcBef>
              </a:pPr>
              <a:r>
                <a:rPr lang="en-US" sz="2400" dirty="0">
                  <a:solidFill>
                    <a:srgbClr val="162942"/>
                  </a:solidFill>
                </a:rPr>
                <a:t>hursikalena@mail.ru</a:t>
              </a:r>
            </a:p>
          </p:txBody>
        </p:sp>
      </p:grpSp>
      <p:sp>
        <p:nvSpPr>
          <p:cNvPr id="47" name="TextBox 26">
            <a:extLst>
              <a:ext uri="{FF2B5EF4-FFF2-40B4-BE49-F238E27FC236}">
                <a16:creationId xmlns:a16="http://schemas.microsoft.com/office/drawing/2014/main" id="{6F81D2B3-2122-4267-8F36-E0C2C7951ACD}"/>
              </a:ext>
            </a:extLst>
          </p:cNvPr>
          <p:cNvSpPr txBox="1"/>
          <p:nvPr/>
        </p:nvSpPr>
        <p:spPr>
          <a:xfrm>
            <a:off x="11939045" y="5375194"/>
            <a:ext cx="1595806" cy="3597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2940"/>
              </a:lnSpc>
              <a:spcBef>
                <a:spcPct val="0"/>
              </a:spcBef>
            </a:pPr>
            <a:r>
              <a:rPr lang="en-US" sz="2100" u="none" dirty="0">
                <a:solidFill>
                  <a:srgbClr val="162942"/>
                </a:solidFill>
                <a:latin typeface="+mj-lt"/>
              </a:rPr>
              <a:t>LinkedIn</a:t>
            </a:r>
          </a:p>
        </p:txBody>
      </p:sp>
      <p:pic>
        <p:nvPicPr>
          <p:cNvPr id="48" name="Рисунок 47">
            <a:extLst>
              <a:ext uri="{FF2B5EF4-FFF2-40B4-BE49-F238E27FC236}">
                <a16:creationId xmlns:a16="http://schemas.microsoft.com/office/drawing/2014/main" id="{F3B74B75-36E5-42B2-A157-BA50A6D8C970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17572" y="5888748"/>
            <a:ext cx="1667466" cy="1667466"/>
          </a:xfrm>
          <a:prstGeom prst="rect">
            <a:avLst/>
          </a:prstGeom>
        </p:spPr>
      </p:pic>
      <p:pic>
        <p:nvPicPr>
          <p:cNvPr id="49" name="Рисунок 48">
            <a:extLst>
              <a:ext uri="{FF2B5EF4-FFF2-40B4-BE49-F238E27FC236}">
                <a16:creationId xmlns:a16="http://schemas.microsoft.com/office/drawing/2014/main" id="{34C52FEE-31BC-4F20-ADB5-9E0D4A0C90F1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09" t="35624" r="23649" b="38616"/>
          <a:stretch/>
        </p:blipFill>
        <p:spPr>
          <a:xfrm>
            <a:off x="14169035" y="5856012"/>
            <a:ext cx="1600200" cy="1676821"/>
          </a:xfrm>
          <a:prstGeom prst="rect">
            <a:avLst/>
          </a:prstGeom>
        </p:spPr>
      </p:pic>
      <p:sp>
        <p:nvSpPr>
          <p:cNvPr id="50" name="TextBox 26">
            <a:extLst>
              <a:ext uri="{FF2B5EF4-FFF2-40B4-BE49-F238E27FC236}">
                <a16:creationId xmlns:a16="http://schemas.microsoft.com/office/drawing/2014/main" id="{F00E7900-A107-4F9E-9C59-3EB7A2009402}"/>
              </a:ext>
            </a:extLst>
          </p:cNvPr>
          <p:cNvSpPr txBox="1"/>
          <p:nvPr/>
        </p:nvSpPr>
        <p:spPr>
          <a:xfrm>
            <a:off x="14173429" y="5375194"/>
            <a:ext cx="1595806" cy="3597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2940"/>
              </a:lnSpc>
              <a:spcBef>
                <a:spcPct val="0"/>
              </a:spcBef>
            </a:pPr>
            <a:r>
              <a:rPr lang="en-US" sz="2100" u="none" dirty="0">
                <a:solidFill>
                  <a:srgbClr val="162942"/>
                </a:solidFill>
                <a:latin typeface="+mj-lt"/>
              </a:rPr>
              <a:t>Telegram</a:t>
            </a:r>
          </a:p>
        </p:txBody>
      </p:sp>
      <p:sp>
        <p:nvSpPr>
          <p:cNvPr id="51" name="AutoShape 12">
            <a:extLst>
              <a:ext uri="{FF2B5EF4-FFF2-40B4-BE49-F238E27FC236}">
                <a16:creationId xmlns:a16="http://schemas.microsoft.com/office/drawing/2014/main" id="{36C0CFF3-5931-42BD-BBFF-395D372A733C}"/>
              </a:ext>
            </a:extLst>
          </p:cNvPr>
          <p:cNvSpPr/>
          <p:nvPr/>
        </p:nvSpPr>
        <p:spPr>
          <a:xfrm rot="5400000">
            <a:off x="3713196" y="5033020"/>
            <a:ext cx="10375351" cy="26123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ru-BY" dirty="0"/>
          </a:p>
        </p:txBody>
      </p:sp>
    </p:spTree>
    <p:extLst>
      <p:ext uri="{BB962C8B-B14F-4D97-AF65-F5344CB8AC3E}">
        <p14:creationId xmlns:p14="http://schemas.microsoft.com/office/powerpoint/2010/main" val="3007365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3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11">
            <a:extLst>
              <a:ext uri="{FF2B5EF4-FFF2-40B4-BE49-F238E27FC236}">
                <a16:creationId xmlns:a16="http://schemas.microsoft.com/office/drawing/2014/main" id="{E58304CB-D007-4A21-8CF1-704A74FB96EA}"/>
              </a:ext>
            </a:extLst>
          </p:cNvPr>
          <p:cNvSpPr/>
          <p:nvPr/>
        </p:nvSpPr>
        <p:spPr>
          <a:xfrm>
            <a:off x="1888841" y="1943100"/>
            <a:ext cx="4838544" cy="7391400"/>
          </a:xfrm>
          <a:custGeom>
            <a:avLst/>
            <a:gdLst/>
            <a:ahLst/>
            <a:cxnLst/>
            <a:rect l="l" t="t" r="r" b="b"/>
            <a:pathLst>
              <a:path w="1113035" h="326925">
                <a:moveTo>
                  <a:pt x="0" y="0"/>
                </a:moveTo>
                <a:lnTo>
                  <a:pt x="1113035" y="0"/>
                </a:lnTo>
                <a:lnTo>
                  <a:pt x="1113035" y="326925"/>
                </a:lnTo>
                <a:lnTo>
                  <a:pt x="0" y="326925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9525" cap="sq">
            <a:solidFill>
              <a:srgbClr val="000000"/>
            </a:solidFill>
            <a:prstDash val="solid"/>
            <a:miter/>
          </a:ln>
        </p:spPr>
      </p:sp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659A746F-92A3-4907-AA74-177EBE8121DB}"/>
              </a:ext>
            </a:extLst>
          </p:cNvPr>
          <p:cNvGrpSpPr/>
          <p:nvPr/>
        </p:nvGrpSpPr>
        <p:grpSpPr>
          <a:xfrm>
            <a:off x="9194469" y="-88351"/>
            <a:ext cx="9102898" cy="10375351"/>
            <a:chOff x="9345386" y="-61009"/>
            <a:chExt cx="9102898" cy="10375351"/>
          </a:xfrm>
        </p:grpSpPr>
        <p:sp>
          <p:nvSpPr>
            <p:cNvPr id="18" name="Прямоугольник 17">
              <a:extLst>
                <a:ext uri="{FF2B5EF4-FFF2-40B4-BE49-F238E27FC236}">
                  <a16:creationId xmlns:a16="http://schemas.microsoft.com/office/drawing/2014/main" id="{47CA3323-F8FE-40CB-9851-A167531DB39D}"/>
                </a:ext>
              </a:extLst>
            </p:cNvPr>
            <p:cNvSpPr/>
            <p:nvPr/>
          </p:nvSpPr>
          <p:spPr>
            <a:xfrm>
              <a:off x="9345386" y="-61009"/>
              <a:ext cx="9084166" cy="10375351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BY" dirty="0"/>
            </a:p>
          </p:txBody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8A963925-101B-4AA4-8DA1-CA56536DCBB7}"/>
                </a:ext>
              </a:extLst>
            </p:cNvPr>
            <p:cNvSpPr/>
            <p:nvPr/>
          </p:nvSpPr>
          <p:spPr>
            <a:xfrm>
              <a:off x="9364118" y="8807"/>
              <a:ext cx="9084166" cy="10305535"/>
            </a:xfrm>
            <a:custGeom>
              <a:avLst/>
              <a:gdLst/>
              <a:ahLst/>
              <a:cxnLst/>
              <a:rect l="l" t="t" r="r" b="b"/>
              <a:pathLst>
                <a:path w="5993646" h="10274772">
                  <a:moveTo>
                    <a:pt x="0" y="0"/>
                  </a:moveTo>
                  <a:lnTo>
                    <a:pt x="5993646" y="0"/>
                  </a:lnTo>
                  <a:lnTo>
                    <a:pt x="5993646" y="10274772"/>
                  </a:lnTo>
                  <a:lnTo>
                    <a:pt x="0" y="10274772"/>
                  </a:lnTo>
                  <a:lnTo>
                    <a:pt x="0" y="0"/>
                  </a:lnTo>
                  <a:close/>
                </a:path>
              </a:pathLst>
            </a:custGeom>
            <a:blipFill dpi="0" rotWithShape="1">
              <a:blip r:embed="rId4">
                <a:alphaModFix amt="90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/>
              <a:stretch>
                <a:fillRect l="-1007" t="-15198" r="-307931" b="-18822"/>
              </a:stretch>
            </a:blipFill>
          </p:spPr>
          <p:txBody>
            <a:bodyPr/>
            <a:lstStyle/>
            <a:p>
              <a:endParaRPr lang="ru-BY" dirty="0"/>
            </a:p>
          </p:txBody>
        </p:sp>
      </p:grpSp>
      <p:sp>
        <p:nvSpPr>
          <p:cNvPr id="12" name="AutoShape 12"/>
          <p:cNvSpPr/>
          <p:nvPr/>
        </p:nvSpPr>
        <p:spPr>
          <a:xfrm rot="5400000">
            <a:off x="3920187" y="5174614"/>
            <a:ext cx="10375351" cy="26123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ru-BY" dirty="0"/>
          </a:p>
        </p:txBody>
      </p:sp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972215DC-F2C0-4F9B-870C-C1F248A7C5D4}"/>
              </a:ext>
            </a:extLst>
          </p:cNvPr>
          <p:cNvGrpSpPr/>
          <p:nvPr/>
        </p:nvGrpSpPr>
        <p:grpSpPr>
          <a:xfrm>
            <a:off x="-31410" y="-44176"/>
            <a:ext cx="9171066" cy="1377676"/>
            <a:chOff x="-76200" y="-20280"/>
            <a:chExt cx="18364200" cy="2104083"/>
          </a:xfrm>
        </p:grpSpPr>
        <p:pic>
          <p:nvPicPr>
            <p:cNvPr id="13" name="Picture 18" descr="a futuristic night cafe - AI Generated Artwork - NightCafe Creator">
              <a:extLst>
                <a:ext uri="{FF2B5EF4-FFF2-40B4-BE49-F238E27FC236}">
                  <a16:creationId xmlns:a16="http://schemas.microsoft.com/office/drawing/2014/main" id="{AADEB074-474C-448B-BF42-B2C89F69BB2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8250"/>
            <a:stretch/>
          </p:blipFill>
          <p:spPr bwMode="auto">
            <a:xfrm>
              <a:off x="-76200" y="0"/>
              <a:ext cx="18364199" cy="20838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Freeform 4">
              <a:extLst>
                <a:ext uri="{FF2B5EF4-FFF2-40B4-BE49-F238E27FC236}">
                  <a16:creationId xmlns:a16="http://schemas.microsoft.com/office/drawing/2014/main" id="{F9D7775F-5BB8-4CA5-8591-1C28D8BFF761}"/>
                </a:ext>
              </a:extLst>
            </p:cNvPr>
            <p:cNvSpPr/>
            <p:nvPr/>
          </p:nvSpPr>
          <p:spPr>
            <a:xfrm rot="10800000" flipV="1">
              <a:off x="1" y="-20280"/>
              <a:ext cx="18287999" cy="2104083"/>
            </a:xfrm>
            <a:custGeom>
              <a:avLst/>
              <a:gdLst/>
              <a:ahLst/>
              <a:cxnLst/>
              <a:rect l="l" t="t" r="r" b="b"/>
              <a:pathLst>
                <a:path w="18520412" h="10371431">
                  <a:moveTo>
                    <a:pt x="0" y="10371430"/>
                  </a:moveTo>
                  <a:lnTo>
                    <a:pt x="18520412" y="10371430"/>
                  </a:lnTo>
                  <a:lnTo>
                    <a:pt x="18520412" y="0"/>
                  </a:lnTo>
                  <a:lnTo>
                    <a:pt x="0" y="0"/>
                  </a:lnTo>
                  <a:lnTo>
                    <a:pt x="0" y="10371430"/>
                  </a:lnTo>
                  <a:close/>
                </a:path>
              </a:pathLst>
            </a:custGeom>
            <a:blipFill dpi="0" rotWithShape="1">
              <a:blip r:embed="rId7">
                <a:alphaModFix amt="73000"/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rcRect/>
              <a:stretch>
                <a:fillRect/>
              </a:stretch>
            </a:blipFill>
          </p:spPr>
          <p:txBody>
            <a:bodyPr/>
            <a:lstStyle/>
            <a:p>
              <a:endParaRPr lang="ru-BY" dirty="0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A1D7A0ED-BCA5-425C-B783-27828C73990D}"/>
              </a:ext>
            </a:extLst>
          </p:cNvPr>
          <p:cNvSpPr txBox="1"/>
          <p:nvPr/>
        </p:nvSpPr>
        <p:spPr>
          <a:xfrm>
            <a:off x="1131187" y="208872"/>
            <a:ext cx="6140770" cy="8848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632"/>
              </a:lnSpc>
            </a:pPr>
            <a:r>
              <a:rPr lang="en-US" sz="4800" spc="-30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INTRODUCTION</a:t>
            </a:r>
          </a:p>
        </p:txBody>
      </p:sp>
      <p:sp>
        <p:nvSpPr>
          <p:cNvPr id="19" name="TextBox 30">
            <a:extLst>
              <a:ext uri="{FF2B5EF4-FFF2-40B4-BE49-F238E27FC236}">
                <a16:creationId xmlns:a16="http://schemas.microsoft.com/office/drawing/2014/main" id="{572CBF92-42A3-4E21-AD69-EDFCCE133863}"/>
              </a:ext>
            </a:extLst>
          </p:cNvPr>
          <p:cNvSpPr txBox="1"/>
          <p:nvPr/>
        </p:nvSpPr>
        <p:spPr>
          <a:xfrm>
            <a:off x="10100803" y="2400300"/>
            <a:ext cx="7290230" cy="60324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>
              <a:spcAft>
                <a:spcPts val="2400"/>
              </a:spcAft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bg1"/>
                </a:solidFill>
              </a:rPr>
              <a:t>Sign language recognition is especially relevant for: </a:t>
            </a:r>
            <a:r>
              <a:rPr lang="en-US" sz="2400" b="1" dirty="0">
                <a:solidFill>
                  <a:schemeClr val="bg1"/>
                </a:solidFill>
              </a:rPr>
              <a:t>healthcare facilities</a:t>
            </a:r>
            <a:r>
              <a:rPr lang="en-US" sz="2400" dirty="0">
                <a:solidFill>
                  <a:schemeClr val="bg1"/>
                </a:solidFill>
              </a:rPr>
              <a:t>,</a:t>
            </a:r>
            <a:r>
              <a:rPr lang="en-US" sz="2400" b="1" dirty="0">
                <a:solidFill>
                  <a:schemeClr val="bg1"/>
                </a:solidFill>
              </a:rPr>
              <a:t> banks, educational institutions</a:t>
            </a:r>
            <a:r>
              <a:rPr lang="en-US" sz="2400" dirty="0">
                <a:solidFill>
                  <a:schemeClr val="bg1"/>
                </a:solidFill>
              </a:rPr>
              <a:t>, </a:t>
            </a:r>
            <a:r>
              <a:rPr lang="en-US" sz="2400" b="1" dirty="0">
                <a:solidFill>
                  <a:schemeClr val="bg1"/>
                </a:solidFill>
              </a:rPr>
              <a:t>train stations</a:t>
            </a:r>
            <a:r>
              <a:rPr lang="en-US" sz="2400" dirty="0">
                <a:solidFill>
                  <a:schemeClr val="bg1"/>
                </a:solidFill>
              </a:rPr>
              <a:t>,</a:t>
            </a:r>
            <a:r>
              <a:rPr lang="en-US" sz="2400" b="1" dirty="0">
                <a:solidFill>
                  <a:schemeClr val="bg1"/>
                </a:solidFill>
              </a:rPr>
              <a:t> hotels</a:t>
            </a:r>
            <a:r>
              <a:rPr lang="en-US" sz="2400" dirty="0">
                <a:solidFill>
                  <a:schemeClr val="bg1"/>
                </a:solidFill>
              </a:rPr>
              <a:t>.</a:t>
            </a:r>
          </a:p>
          <a:p>
            <a:pPr marL="285750" indent="-285750">
              <a:spcAft>
                <a:spcPts val="2400"/>
              </a:spcAft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bg1"/>
                </a:solidFill>
              </a:rPr>
              <a:t>The number of deaf people is about </a:t>
            </a:r>
            <a:r>
              <a:rPr lang="en-US" sz="2400" b="1" dirty="0">
                <a:solidFill>
                  <a:schemeClr val="bg1"/>
                </a:solidFill>
              </a:rPr>
              <a:t>70 million people </a:t>
            </a:r>
            <a:r>
              <a:rPr lang="en-US" sz="2400" dirty="0">
                <a:solidFill>
                  <a:schemeClr val="bg1"/>
                </a:solidFill>
              </a:rPr>
              <a:t>in the world </a:t>
            </a:r>
            <a:r>
              <a:rPr lang="en-US" sz="2400" b="1" dirty="0">
                <a:solidFill>
                  <a:schemeClr val="bg1"/>
                </a:solidFill>
              </a:rPr>
              <a:t>or 0.1% of the population.</a:t>
            </a:r>
          </a:p>
          <a:p>
            <a:pPr marL="285750" indent="-285750">
              <a:spcAft>
                <a:spcPts val="2400"/>
              </a:spcAft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bg1"/>
                </a:solidFill>
              </a:rPr>
              <a:t>There are more than </a:t>
            </a:r>
            <a:r>
              <a:rPr lang="en-US" sz="2400" b="1" dirty="0">
                <a:solidFill>
                  <a:schemeClr val="bg1"/>
                </a:solidFill>
              </a:rPr>
              <a:t>138 national sign languages </a:t>
            </a:r>
            <a:r>
              <a:rPr lang="en-US" sz="2400" dirty="0">
                <a:solidFill>
                  <a:schemeClr val="bg1"/>
                </a:solidFill>
              </a:rPr>
              <a:t>​​in the world, and they are all different.</a:t>
            </a:r>
          </a:p>
          <a:p>
            <a:pPr marL="285750" indent="-285750">
              <a:spcAft>
                <a:spcPts val="2400"/>
              </a:spcAft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bg1"/>
                </a:solidFill>
              </a:rPr>
              <a:t>There are separate gestures for </a:t>
            </a:r>
            <a:r>
              <a:rPr lang="en-US" sz="2400" b="1" dirty="0">
                <a:solidFill>
                  <a:schemeClr val="bg1"/>
                </a:solidFill>
              </a:rPr>
              <a:t>letters</a:t>
            </a:r>
            <a:r>
              <a:rPr lang="en-US" sz="2400" dirty="0">
                <a:solidFill>
                  <a:schemeClr val="bg1"/>
                </a:solidFill>
              </a:rPr>
              <a:t>, individual </a:t>
            </a:r>
            <a:r>
              <a:rPr lang="en-US" sz="2400" b="1" dirty="0">
                <a:solidFill>
                  <a:schemeClr val="bg1"/>
                </a:solidFill>
              </a:rPr>
              <a:t>words</a:t>
            </a:r>
            <a:r>
              <a:rPr lang="en-US" sz="2400" dirty="0">
                <a:solidFill>
                  <a:schemeClr val="bg1"/>
                </a:solidFill>
              </a:rPr>
              <a:t>, and </a:t>
            </a:r>
            <a:r>
              <a:rPr lang="en-US" sz="2400" b="1" dirty="0">
                <a:solidFill>
                  <a:schemeClr val="bg1"/>
                </a:solidFill>
              </a:rPr>
              <a:t>phrases</a:t>
            </a:r>
            <a:r>
              <a:rPr lang="en-US" sz="2400" dirty="0">
                <a:solidFill>
                  <a:schemeClr val="bg1"/>
                </a:solidFill>
              </a:rPr>
              <a:t>. </a:t>
            </a:r>
            <a:r>
              <a:rPr lang="en-US" sz="2400" b="1" dirty="0">
                <a:solidFill>
                  <a:schemeClr val="bg1"/>
                </a:solidFill>
              </a:rPr>
              <a:t>Hands, facial expressions</a:t>
            </a:r>
            <a:r>
              <a:rPr lang="en-US" sz="2400" dirty="0">
                <a:solidFill>
                  <a:schemeClr val="bg1"/>
                </a:solidFill>
              </a:rPr>
              <a:t>, and </a:t>
            </a:r>
            <a:r>
              <a:rPr lang="en-US" sz="2400" b="1" dirty="0">
                <a:solidFill>
                  <a:schemeClr val="bg1"/>
                </a:solidFill>
              </a:rPr>
              <a:t>body position </a:t>
            </a:r>
            <a:r>
              <a:rPr lang="en-US" sz="2400" dirty="0">
                <a:solidFill>
                  <a:schemeClr val="bg1"/>
                </a:solidFill>
              </a:rPr>
              <a:t>are involved in performing gestures</a:t>
            </a:r>
          </a:p>
          <a:p>
            <a:pPr marL="285750" indent="-285750">
              <a:spcAft>
                <a:spcPts val="2400"/>
              </a:spcAft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bg1"/>
                </a:solidFill>
              </a:rPr>
              <a:t>Currently, </a:t>
            </a:r>
            <a:r>
              <a:rPr lang="en-US" sz="2400" b="1" dirty="0">
                <a:solidFill>
                  <a:schemeClr val="bg1"/>
                </a:solidFill>
              </a:rPr>
              <a:t>sign language interpreters </a:t>
            </a:r>
            <a:r>
              <a:rPr lang="en-US" sz="2400" dirty="0">
                <a:solidFill>
                  <a:schemeClr val="bg1"/>
                </a:solidFill>
              </a:rPr>
              <a:t>are working for communication between deaf and hearing people, but </a:t>
            </a:r>
            <a:r>
              <a:rPr lang="en-US" sz="2400" b="1" dirty="0">
                <a:solidFill>
                  <a:schemeClr val="bg1"/>
                </a:solidFill>
              </a:rPr>
              <a:t>few organizations and institutions employ them.</a:t>
            </a:r>
          </a:p>
        </p:txBody>
      </p:sp>
      <p:pic>
        <p:nvPicPr>
          <p:cNvPr id="2" name="добрый день_cut">
            <a:hlinkClick r:id="" action="ppaction://media"/>
            <a:extLst>
              <a:ext uri="{FF2B5EF4-FFF2-40B4-BE49-F238E27FC236}">
                <a16:creationId xmlns:a16="http://schemas.microsoft.com/office/drawing/2014/main" id="{04B9FB4F-DCBC-452E-9055-187E3105021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9"/>
          <a:srcRect t="23260"/>
          <a:stretch/>
        </p:blipFill>
        <p:spPr>
          <a:xfrm>
            <a:off x="1981667" y="2045415"/>
            <a:ext cx="4681853" cy="6387306"/>
          </a:xfrm>
          <a:prstGeom prst="rect">
            <a:avLst/>
          </a:prstGeom>
        </p:spPr>
      </p:pic>
      <p:sp>
        <p:nvSpPr>
          <p:cNvPr id="11" name="Freeform 13">
            <a:extLst>
              <a:ext uri="{FF2B5EF4-FFF2-40B4-BE49-F238E27FC236}">
                <a16:creationId xmlns:a16="http://schemas.microsoft.com/office/drawing/2014/main" id="{2D94ACEF-F5B7-4CBE-8100-381A75E80472}"/>
              </a:ext>
            </a:extLst>
          </p:cNvPr>
          <p:cNvSpPr/>
          <p:nvPr/>
        </p:nvSpPr>
        <p:spPr>
          <a:xfrm>
            <a:off x="1981667" y="8423571"/>
            <a:ext cx="4681853" cy="825803"/>
          </a:xfrm>
          <a:custGeom>
            <a:avLst/>
            <a:gdLst/>
            <a:ahLst/>
            <a:cxnLst/>
            <a:rect l="l" t="t" r="r" b="b"/>
            <a:pathLst>
              <a:path w="4563653" h="1511206">
                <a:moveTo>
                  <a:pt x="0" y="0"/>
                </a:moveTo>
                <a:lnTo>
                  <a:pt x="4563652" y="0"/>
                </a:lnTo>
                <a:lnTo>
                  <a:pt x="4563652" y="1511206"/>
                </a:lnTo>
                <a:lnTo>
                  <a:pt x="0" y="1511206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 l="-1322" t="-103334" r="-435754" b="-707881"/>
            </a:stretch>
          </a:blipFill>
        </p:spPr>
      </p:sp>
      <p:sp>
        <p:nvSpPr>
          <p:cNvPr id="15" name="TextBox 30">
            <a:extLst>
              <a:ext uri="{FF2B5EF4-FFF2-40B4-BE49-F238E27FC236}">
                <a16:creationId xmlns:a16="http://schemas.microsoft.com/office/drawing/2014/main" id="{5BF8992E-9F8D-47A3-8D41-ED3F78249C4D}"/>
              </a:ext>
            </a:extLst>
          </p:cNvPr>
          <p:cNvSpPr txBox="1"/>
          <p:nvPr/>
        </p:nvSpPr>
        <p:spPr>
          <a:xfrm>
            <a:off x="1981667" y="8656380"/>
            <a:ext cx="4495333" cy="3733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spcAft>
                <a:spcPts val="1800"/>
              </a:spcAft>
            </a:pPr>
            <a:r>
              <a:rPr lang="ru-RU" sz="2400" b="1" dirty="0">
                <a:solidFill>
                  <a:schemeClr val="bg1"/>
                </a:solidFill>
              </a:rPr>
              <a:t>Добрый день</a:t>
            </a:r>
          </a:p>
        </p:txBody>
      </p:sp>
    </p:spTree>
    <p:extLst>
      <p:ext uri="{BB962C8B-B14F-4D97-AF65-F5344CB8AC3E}">
        <p14:creationId xmlns:p14="http://schemas.microsoft.com/office/powerpoint/2010/main" val="3665050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DB8931A0-1B51-42D8-ACEE-47B4F7587D0A}"/>
              </a:ext>
            </a:extLst>
          </p:cNvPr>
          <p:cNvGrpSpPr/>
          <p:nvPr/>
        </p:nvGrpSpPr>
        <p:grpSpPr>
          <a:xfrm>
            <a:off x="-33789" y="-107401"/>
            <a:ext cx="9102898" cy="10375351"/>
            <a:chOff x="9345386" y="-61009"/>
            <a:chExt cx="9102898" cy="10375351"/>
          </a:xfrm>
        </p:grpSpPr>
        <p:sp>
          <p:nvSpPr>
            <p:cNvPr id="23" name="Прямоугольник 22">
              <a:extLst>
                <a:ext uri="{FF2B5EF4-FFF2-40B4-BE49-F238E27FC236}">
                  <a16:creationId xmlns:a16="http://schemas.microsoft.com/office/drawing/2014/main" id="{9C173554-0A46-46D2-9634-56C292610021}"/>
                </a:ext>
              </a:extLst>
            </p:cNvPr>
            <p:cNvSpPr/>
            <p:nvPr/>
          </p:nvSpPr>
          <p:spPr>
            <a:xfrm>
              <a:off x="9345386" y="-61009"/>
              <a:ext cx="9084166" cy="10375351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BY" dirty="0"/>
            </a:p>
          </p:txBody>
        </p:sp>
        <p:sp>
          <p:nvSpPr>
            <p:cNvPr id="24" name="Freeform 9">
              <a:extLst>
                <a:ext uri="{FF2B5EF4-FFF2-40B4-BE49-F238E27FC236}">
                  <a16:creationId xmlns:a16="http://schemas.microsoft.com/office/drawing/2014/main" id="{1C58BD14-7E1A-4F70-9C93-0D12DB80DA41}"/>
                </a:ext>
              </a:extLst>
            </p:cNvPr>
            <p:cNvSpPr/>
            <p:nvPr/>
          </p:nvSpPr>
          <p:spPr>
            <a:xfrm>
              <a:off x="9364118" y="8807"/>
              <a:ext cx="9084166" cy="10305535"/>
            </a:xfrm>
            <a:custGeom>
              <a:avLst/>
              <a:gdLst/>
              <a:ahLst/>
              <a:cxnLst/>
              <a:rect l="l" t="t" r="r" b="b"/>
              <a:pathLst>
                <a:path w="5993646" h="10274772">
                  <a:moveTo>
                    <a:pt x="0" y="0"/>
                  </a:moveTo>
                  <a:lnTo>
                    <a:pt x="5993646" y="0"/>
                  </a:lnTo>
                  <a:lnTo>
                    <a:pt x="5993646" y="10274772"/>
                  </a:lnTo>
                  <a:lnTo>
                    <a:pt x="0" y="10274772"/>
                  </a:lnTo>
                  <a:lnTo>
                    <a:pt x="0" y="0"/>
                  </a:lnTo>
                  <a:close/>
                </a:path>
              </a:pathLst>
            </a:custGeom>
            <a:blipFill dpi="0" rotWithShape="1">
              <a:blip r:embed="rId2">
                <a:alphaModFix amt="90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/>
              <a:stretch>
                <a:fillRect l="-1007" t="-15198" r="-307931" b="-18822"/>
              </a:stretch>
            </a:blipFill>
          </p:spPr>
          <p:txBody>
            <a:bodyPr/>
            <a:lstStyle/>
            <a:p>
              <a:endParaRPr lang="ru-BY" dirty="0"/>
            </a:p>
          </p:txBody>
        </p:sp>
      </p:grpSp>
      <p:sp>
        <p:nvSpPr>
          <p:cNvPr id="12" name="AutoShape 12"/>
          <p:cNvSpPr/>
          <p:nvPr/>
        </p:nvSpPr>
        <p:spPr>
          <a:xfrm rot="5400000">
            <a:off x="3968335" y="5174614"/>
            <a:ext cx="10375351" cy="26123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ru-BY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B90AEAAD-F271-4C6E-8464-1919FC8C5E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69026" y="2609103"/>
            <a:ext cx="8648700" cy="381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TextBox 30">
            <a:extLst>
              <a:ext uri="{FF2B5EF4-FFF2-40B4-BE49-F238E27FC236}">
                <a16:creationId xmlns:a16="http://schemas.microsoft.com/office/drawing/2014/main" id="{13280750-3E7D-4FEE-A2C4-2A07544BB14A}"/>
              </a:ext>
            </a:extLst>
          </p:cNvPr>
          <p:cNvSpPr txBox="1"/>
          <p:nvPr/>
        </p:nvSpPr>
        <p:spPr>
          <a:xfrm>
            <a:off x="693983" y="3741447"/>
            <a:ext cx="7696200" cy="26776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Development of a new neural network architecture </a:t>
            </a:r>
            <a:r>
              <a:rPr lang="en-US" sz="2400" dirty="0">
                <a:solidFill>
                  <a:schemeClr val="bg1"/>
                </a:solidFill>
              </a:rPr>
              <a:t>specifically for studying sign language and training</a:t>
            </a:r>
          </a:p>
          <a:p>
            <a:pPr marL="342900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Fine tuning </a:t>
            </a:r>
            <a:r>
              <a:rPr lang="en-US" sz="2400" dirty="0">
                <a:solidFill>
                  <a:schemeClr val="bg1"/>
                </a:solidFill>
              </a:rPr>
              <a:t>of pre-trained deep neural networks for sign language recognition</a:t>
            </a:r>
            <a:endParaRPr lang="ru-RU" sz="2400" dirty="0">
              <a:solidFill>
                <a:schemeClr val="bg1"/>
              </a:solidFill>
            </a:endParaRPr>
          </a:p>
          <a:p>
            <a:pPr marL="342900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Using classical ML models and simple neural networks </a:t>
            </a:r>
            <a:r>
              <a:rPr lang="en-US" sz="2400" dirty="0">
                <a:solidFill>
                  <a:schemeClr val="bg1"/>
                </a:solidFill>
              </a:rPr>
              <a:t>to recognize sign language based on key points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840DF4-A72D-4DE5-8CCA-B52DFAE9F6E9}"/>
              </a:ext>
            </a:extLst>
          </p:cNvPr>
          <p:cNvSpPr txBox="1"/>
          <p:nvPr/>
        </p:nvSpPr>
        <p:spPr>
          <a:xfrm>
            <a:off x="9422602" y="1989629"/>
            <a:ext cx="427077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800"/>
              </a:spcAft>
            </a:pPr>
            <a:r>
              <a:rPr lang="en-US" sz="3600" b="1" dirty="0">
                <a:solidFill>
                  <a:srgbClr val="5C1568"/>
                </a:solidFill>
                <a:latin typeface="+mj-lt"/>
              </a:rPr>
              <a:t>DATASETS</a:t>
            </a:r>
            <a:endParaRPr lang="ru-RU" sz="3600" b="1" dirty="0">
              <a:solidFill>
                <a:srgbClr val="5C1568"/>
              </a:solidFill>
              <a:latin typeface="+mj-lt"/>
            </a:endParaRPr>
          </a:p>
        </p:txBody>
      </p: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824286AB-B1A9-47E7-9A8B-E5966FEFE246}"/>
              </a:ext>
            </a:extLst>
          </p:cNvPr>
          <p:cNvGrpSpPr/>
          <p:nvPr/>
        </p:nvGrpSpPr>
        <p:grpSpPr>
          <a:xfrm>
            <a:off x="-101957" y="-81175"/>
            <a:ext cx="9171066" cy="1377676"/>
            <a:chOff x="-76200" y="-20280"/>
            <a:chExt cx="18364200" cy="2104083"/>
          </a:xfrm>
        </p:grpSpPr>
        <p:pic>
          <p:nvPicPr>
            <p:cNvPr id="20" name="Picture 18" descr="a futuristic night cafe - AI Generated Artwork - NightCafe Creator">
              <a:extLst>
                <a:ext uri="{FF2B5EF4-FFF2-40B4-BE49-F238E27FC236}">
                  <a16:creationId xmlns:a16="http://schemas.microsoft.com/office/drawing/2014/main" id="{78718B7F-9B35-4F52-9DFD-8AC8E598C71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8250"/>
            <a:stretch/>
          </p:blipFill>
          <p:spPr bwMode="auto">
            <a:xfrm>
              <a:off x="-76200" y="0"/>
              <a:ext cx="18364199" cy="20838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Freeform 4">
              <a:extLst>
                <a:ext uri="{FF2B5EF4-FFF2-40B4-BE49-F238E27FC236}">
                  <a16:creationId xmlns:a16="http://schemas.microsoft.com/office/drawing/2014/main" id="{B12619F8-E612-4E08-8AFE-5554CFE9D866}"/>
                </a:ext>
              </a:extLst>
            </p:cNvPr>
            <p:cNvSpPr/>
            <p:nvPr/>
          </p:nvSpPr>
          <p:spPr>
            <a:xfrm rot="10800000" flipV="1">
              <a:off x="1" y="-20280"/>
              <a:ext cx="18287999" cy="2104083"/>
            </a:xfrm>
            <a:custGeom>
              <a:avLst/>
              <a:gdLst/>
              <a:ahLst/>
              <a:cxnLst/>
              <a:rect l="l" t="t" r="r" b="b"/>
              <a:pathLst>
                <a:path w="18520412" h="10371431">
                  <a:moveTo>
                    <a:pt x="0" y="10371430"/>
                  </a:moveTo>
                  <a:lnTo>
                    <a:pt x="18520412" y="10371430"/>
                  </a:lnTo>
                  <a:lnTo>
                    <a:pt x="18520412" y="0"/>
                  </a:lnTo>
                  <a:lnTo>
                    <a:pt x="0" y="0"/>
                  </a:lnTo>
                  <a:lnTo>
                    <a:pt x="0" y="10371430"/>
                  </a:lnTo>
                  <a:close/>
                </a:path>
              </a:pathLst>
            </a:custGeom>
            <a:blipFill dpi="0" rotWithShape="1">
              <a:blip r:embed="rId6">
                <a:alphaModFix amt="73000"/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rcRect/>
              <a:stretch>
                <a:fillRect/>
              </a:stretch>
            </a:blipFill>
          </p:spPr>
          <p:txBody>
            <a:bodyPr/>
            <a:lstStyle/>
            <a:p>
              <a:endParaRPr lang="ru-BY" dirty="0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B100AF02-F131-4D35-8F80-BE21A9891403}"/>
              </a:ext>
            </a:extLst>
          </p:cNvPr>
          <p:cNvSpPr txBox="1"/>
          <p:nvPr/>
        </p:nvSpPr>
        <p:spPr>
          <a:xfrm>
            <a:off x="914400" y="2905780"/>
            <a:ext cx="40386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800"/>
              </a:spcAft>
            </a:pPr>
            <a:r>
              <a:rPr lang="en-US" sz="2800" b="1" dirty="0">
                <a:solidFill>
                  <a:schemeClr val="bg1"/>
                </a:solidFill>
                <a:latin typeface="+mj-lt"/>
              </a:rPr>
              <a:t>MAIN APPROACHES</a:t>
            </a:r>
            <a:endParaRPr lang="ru-RU" sz="28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1D7A0ED-BCA5-425C-B783-27828C73990D}"/>
              </a:ext>
            </a:extLst>
          </p:cNvPr>
          <p:cNvSpPr txBox="1"/>
          <p:nvPr/>
        </p:nvSpPr>
        <p:spPr>
          <a:xfrm>
            <a:off x="1286819" y="139009"/>
            <a:ext cx="6140770" cy="8848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632"/>
              </a:lnSpc>
            </a:pPr>
            <a:r>
              <a:rPr lang="en-US" sz="4800" spc="-30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OTHER'S EXPERIENCE</a:t>
            </a: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76624CB9-7275-4988-8984-D6CA20F46112}"/>
              </a:ext>
            </a:extLst>
          </p:cNvPr>
          <p:cNvSpPr/>
          <p:nvPr/>
        </p:nvSpPr>
        <p:spPr>
          <a:xfrm>
            <a:off x="9443383" y="4791059"/>
            <a:ext cx="8560488" cy="447690"/>
          </a:xfrm>
          <a:prstGeom prst="rect">
            <a:avLst/>
          </a:prstGeom>
          <a:solidFill>
            <a:srgbClr val="5C1568">
              <a:alpha val="2902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11966646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9">
            <a:extLst>
              <a:ext uri="{FF2B5EF4-FFF2-40B4-BE49-F238E27FC236}">
                <a16:creationId xmlns:a16="http://schemas.microsoft.com/office/drawing/2014/main" id="{8A963925-101B-4AA4-8DA1-CA56536DCBB7}"/>
              </a:ext>
            </a:extLst>
          </p:cNvPr>
          <p:cNvSpPr/>
          <p:nvPr/>
        </p:nvSpPr>
        <p:spPr>
          <a:xfrm>
            <a:off x="9203835" y="-88350"/>
            <a:ext cx="9084166" cy="10375350"/>
          </a:xfrm>
          <a:custGeom>
            <a:avLst/>
            <a:gdLst/>
            <a:ahLst/>
            <a:cxnLst/>
            <a:rect l="l" t="t" r="r" b="b"/>
            <a:pathLst>
              <a:path w="5993646" h="10274772">
                <a:moveTo>
                  <a:pt x="0" y="0"/>
                </a:moveTo>
                <a:lnTo>
                  <a:pt x="5993646" y="0"/>
                </a:lnTo>
                <a:lnTo>
                  <a:pt x="5993646" y="10274772"/>
                </a:lnTo>
                <a:lnTo>
                  <a:pt x="0" y="10274772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>
              <a:alphaModFix amt="9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l="-1007" t="-15198" r="-307931" b="-18822"/>
            </a:stretch>
          </a:blipFill>
        </p:spPr>
        <p:txBody>
          <a:bodyPr/>
          <a:lstStyle/>
          <a:p>
            <a:endParaRPr lang="ru-BY" dirty="0"/>
          </a:p>
        </p:txBody>
      </p:sp>
      <p:sp>
        <p:nvSpPr>
          <p:cNvPr id="12" name="AutoShape 12"/>
          <p:cNvSpPr/>
          <p:nvPr/>
        </p:nvSpPr>
        <p:spPr>
          <a:xfrm rot="5400000">
            <a:off x="3920187" y="5174614"/>
            <a:ext cx="10375351" cy="26123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ru-BY" dirty="0"/>
          </a:p>
        </p:txBody>
      </p:sp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972215DC-F2C0-4F9B-870C-C1F248A7C5D4}"/>
              </a:ext>
            </a:extLst>
          </p:cNvPr>
          <p:cNvGrpSpPr/>
          <p:nvPr/>
        </p:nvGrpSpPr>
        <p:grpSpPr>
          <a:xfrm>
            <a:off x="-52318" y="0"/>
            <a:ext cx="9171066" cy="1377676"/>
            <a:chOff x="-76200" y="-20280"/>
            <a:chExt cx="18364200" cy="2104083"/>
          </a:xfrm>
        </p:grpSpPr>
        <p:pic>
          <p:nvPicPr>
            <p:cNvPr id="13" name="Picture 18" descr="a futuristic night cafe - AI Generated Artwork - NightCafe Creator">
              <a:extLst>
                <a:ext uri="{FF2B5EF4-FFF2-40B4-BE49-F238E27FC236}">
                  <a16:creationId xmlns:a16="http://schemas.microsoft.com/office/drawing/2014/main" id="{AADEB074-474C-448B-BF42-B2C89F69BB2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8250"/>
            <a:stretch/>
          </p:blipFill>
          <p:spPr bwMode="auto">
            <a:xfrm>
              <a:off x="-76200" y="0"/>
              <a:ext cx="18364199" cy="20838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Freeform 4">
              <a:extLst>
                <a:ext uri="{FF2B5EF4-FFF2-40B4-BE49-F238E27FC236}">
                  <a16:creationId xmlns:a16="http://schemas.microsoft.com/office/drawing/2014/main" id="{F9D7775F-5BB8-4CA5-8591-1C28D8BFF761}"/>
                </a:ext>
              </a:extLst>
            </p:cNvPr>
            <p:cNvSpPr/>
            <p:nvPr/>
          </p:nvSpPr>
          <p:spPr>
            <a:xfrm rot="10800000" flipV="1">
              <a:off x="1" y="-20280"/>
              <a:ext cx="18287999" cy="2104083"/>
            </a:xfrm>
            <a:custGeom>
              <a:avLst/>
              <a:gdLst/>
              <a:ahLst/>
              <a:cxnLst/>
              <a:rect l="l" t="t" r="r" b="b"/>
              <a:pathLst>
                <a:path w="18520412" h="10371431">
                  <a:moveTo>
                    <a:pt x="0" y="10371430"/>
                  </a:moveTo>
                  <a:lnTo>
                    <a:pt x="18520412" y="10371430"/>
                  </a:lnTo>
                  <a:lnTo>
                    <a:pt x="18520412" y="0"/>
                  </a:lnTo>
                  <a:lnTo>
                    <a:pt x="0" y="0"/>
                  </a:lnTo>
                  <a:lnTo>
                    <a:pt x="0" y="10371430"/>
                  </a:lnTo>
                  <a:close/>
                </a:path>
              </a:pathLst>
            </a:custGeom>
            <a:blipFill dpi="0" rotWithShape="1">
              <a:blip r:embed="rId5">
                <a:alphaModFix amt="73000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/>
              <a:stretch>
                <a:fillRect/>
              </a:stretch>
            </a:blipFill>
          </p:spPr>
          <p:txBody>
            <a:bodyPr/>
            <a:lstStyle/>
            <a:p>
              <a:endParaRPr lang="ru-BY" dirty="0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79E99868-F314-4E32-8DE6-CB6983E9108D}"/>
              </a:ext>
            </a:extLst>
          </p:cNvPr>
          <p:cNvSpPr txBox="1"/>
          <p:nvPr/>
        </p:nvSpPr>
        <p:spPr>
          <a:xfrm>
            <a:off x="178149" y="202233"/>
            <a:ext cx="8638195" cy="8848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632"/>
              </a:lnSpc>
            </a:pPr>
            <a:r>
              <a:rPr lang="en-US" sz="4800" spc="-30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DATASET-1001 CLASSES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0172B20F-2494-4BB2-8A94-F8ECD513580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56022"/>
          <a:stretch/>
        </p:blipFill>
        <p:spPr>
          <a:xfrm>
            <a:off x="385789" y="1623843"/>
            <a:ext cx="8479306" cy="304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8BC9E426-D242-4128-9C55-1383C9D4F84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5789" y="6149300"/>
            <a:ext cx="8479306" cy="34378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1D5F146-69CD-4586-9E9E-DA17332068D3}"/>
              </a:ext>
            </a:extLst>
          </p:cNvPr>
          <p:cNvSpPr txBox="1"/>
          <p:nvPr/>
        </p:nvSpPr>
        <p:spPr>
          <a:xfrm>
            <a:off x="385789" y="5600209"/>
            <a:ext cx="397188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800"/>
              </a:spcAft>
            </a:pPr>
            <a:r>
              <a:rPr lang="en-US" sz="2800" b="1" dirty="0">
                <a:solidFill>
                  <a:srgbClr val="5C1568"/>
                </a:solidFill>
                <a:latin typeface="+mj-lt"/>
              </a:rPr>
              <a:t>ANNOTATION</a:t>
            </a:r>
            <a:endParaRPr lang="ru-RU" sz="2800" b="1" dirty="0">
              <a:solidFill>
                <a:srgbClr val="5C1568"/>
              </a:solidFill>
              <a:latin typeface="+mj-lt"/>
            </a:endParaRPr>
          </a:p>
        </p:txBody>
      </p:sp>
      <p:sp>
        <p:nvSpPr>
          <p:cNvPr id="20" name="TextBox 30">
            <a:extLst>
              <a:ext uri="{FF2B5EF4-FFF2-40B4-BE49-F238E27FC236}">
                <a16:creationId xmlns:a16="http://schemas.microsoft.com/office/drawing/2014/main" id="{4C60E738-596B-494C-94B3-7CBB1FDBDFA7}"/>
              </a:ext>
            </a:extLst>
          </p:cNvPr>
          <p:cNvSpPr txBox="1"/>
          <p:nvPr/>
        </p:nvSpPr>
        <p:spPr>
          <a:xfrm>
            <a:off x="9939855" y="1855817"/>
            <a:ext cx="7612126" cy="62786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spcAft>
                <a:spcPts val="1800"/>
              </a:spcAft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bg1"/>
                </a:solidFill>
              </a:rPr>
              <a:t>Dataset size: </a:t>
            </a:r>
            <a:r>
              <a:rPr lang="en-US" sz="2400" b="1" dirty="0">
                <a:solidFill>
                  <a:schemeClr val="bg1"/>
                </a:solidFill>
              </a:rPr>
              <a:t>20,400 videos</a:t>
            </a:r>
            <a:endParaRPr lang="ru-RU" sz="2400" b="1" dirty="0">
              <a:solidFill>
                <a:schemeClr val="bg1"/>
              </a:solidFill>
            </a:endParaRPr>
          </a:p>
          <a:p>
            <a:pPr marL="342900" indent="-342900">
              <a:spcAft>
                <a:spcPts val="1800"/>
              </a:spcAft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bg1"/>
                </a:solidFill>
              </a:rPr>
              <a:t>Number of classes: </a:t>
            </a:r>
            <a:r>
              <a:rPr lang="en-US" sz="2400" b="1" dirty="0">
                <a:solidFill>
                  <a:schemeClr val="bg1"/>
                </a:solidFill>
              </a:rPr>
              <a:t>1001 classes</a:t>
            </a:r>
            <a:r>
              <a:rPr lang="ru-RU" sz="2400" b="1" dirty="0">
                <a:solidFill>
                  <a:schemeClr val="bg1"/>
                </a:solidFill>
              </a:rPr>
              <a:t> </a:t>
            </a:r>
            <a:r>
              <a:rPr lang="en-US" sz="2400" dirty="0">
                <a:solidFill>
                  <a:schemeClr val="bg1"/>
                </a:solidFill>
              </a:rPr>
              <a:t>(1000 gesture classes + 1 </a:t>
            </a:r>
            <a:r>
              <a:rPr lang="en-US" sz="2400" dirty="0" err="1">
                <a:solidFill>
                  <a:schemeClr val="bg1"/>
                </a:solidFill>
              </a:rPr>
              <a:t>no_event</a:t>
            </a:r>
            <a:r>
              <a:rPr lang="en-US" sz="2400" dirty="0">
                <a:solidFill>
                  <a:schemeClr val="bg1"/>
                </a:solidFill>
              </a:rPr>
              <a:t>  class)</a:t>
            </a:r>
            <a:endParaRPr lang="ru-RU" sz="2400" dirty="0">
              <a:solidFill>
                <a:schemeClr val="bg1"/>
              </a:solidFill>
            </a:endParaRPr>
          </a:p>
          <a:p>
            <a:pPr marL="342900" indent="-342900">
              <a:spcAft>
                <a:spcPts val="1800"/>
              </a:spcAft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bg1"/>
                </a:solidFill>
              </a:rPr>
              <a:t>Number of videos per class</a:t>
            </a:r>
            <a:r>
              <a:rPr lang="en-US" sz="2400" b="1" dirty="0">
                <a:solidFill>
                  <a:schemeClr val="bg1"/>
                </a:solidFill>
              </a:rPr>
              <a:t>: 20 videos for each gesture </a:t>
            </a:r>
            <a:r>
              <a:rPr lang="en-US" sz="2400" dirty="0">
                <a:solidFill>
                  <a:schemeClr val="bg1"/>
                </a:solidFill>
              </a:rPr>
              <a:t>+ 400 Videos per class no_ events</a:t>
            </a:r>
          </a:p>
          <a:p>
            <a:pPr marL="342900" indent="-342900">
              <a:spcAft>
                <a:spcPts val="1800"/>
              </a:spcAft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bg1"/>
                </a:solidFill>
              </a:rPr>
              <a:t>Unique people on video: </a:t>
            </a:r>
            <a:r>
              <a:rPr lang="en-US" sz="2400" b="1" dirty="0">
                <a:solidFill>
                  <a:schemeClr val="bg1"/>
                </a:solidFill>
              </a:rPr>
              <a:t>194</a:t>
            </a:r>
            <a:endParaRPr lang="ru-RU" sz="2400" b="1" dirty="0">
              <a:solidFill>
                <a:schemeClr val="bg1"/>
              </a:solidFill>
            </a:endParaRPr>
          </a:p>
          <a:p>
            <a:pPr marL="342900" indent="-342900">
              <a:spcAft>
                <a:spcPts val="1800"/>
              </a:spcAft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bg1"/>
                </a:solidFill>
              </a:rPr>
              <a:t>Video quality: </a:t>
            </a:r>
            <a:r>
              <a:rPr lang="en-US" sz="2400" b="1" dirty="0">
                <a:solidFill>
                  <a:schemeClr val="bg1"/>
                </a:solidFill>
              </a:rPr>
              <a:t>HD/Full HD</a:t>
            </a:r>
            <a:endParaRPr lang="ru-RU" sz="2400" b="1" dirty="0">
              <a:solidFill>
                <a:schemeClr val="bg1"/>
              </a:solidFill>
            </a:endParaRPr>
          </a:p>
          <a:p>
            <a:pPr marL="342900" indent="-342900">
              <a:spcAft>
                <a:spcPts val="1800"/>
              </a:spcAft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bg1"/>
                </a:solidFill>
              </a:rPr>
              <a:t>Sign language: </a:t>
            </a:r>
            <a:r>
              <a:rPr lang="en-US" sz="2400" b="1" dirty="0">
                <a:solidFill>
                  <a:schemeClr val="bg1"/>
                </a:solidFill>
              </a:rPr>
              <a:t>Russian</a:t>
            </a:r>
            <a:endParaRPr lang="ru-RU" sz="2400" b="1" dirty="0">
              <a:solidFill>
                <a:schemeClr val="bg1"/>
              </a:solidFill>
            </a:endParaRPr>
          </a:p>
          <a:p>
            <a:pPr marL="342900" indent="-342900">
              <a:spcAft>
                <a:spcPts val="1800"/>
              </a:spcAft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bg1"/>
                </a:solidFill>
              </a:rPr>
              <a:t>Availability of division into training and testing: </a:t>
            </a:r>
            <a:r>
              <a:rPr lang="en-US" sz="2400" b="1" dirty="0">
                <a:solidFill>
                  <a:schemeClr val="bg1"/>
                </a:solidFill>
              </a:rPr>
              <a:t>yes</a:t>
            </a:r>
          </a:p>
          <a:p>
            <a:pPr marL="342900" indent="-342900">
              <a:spcAft>
                <a:spcPts val="1800"/>
              </a:spcAft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bg1"/>
                </a:solidFill>
              </a:rPr>
              <a:t>Distribution of samples between train &amp; test: </a:t>
            </a:r>
            <a:r>
              <a:rPr lang="en-US" sz="2400" b="1" dirty="0">
                <a:solidFill>
                  <a:schemeClr val="bg1"/>
                </a:solidFill>
              </a:rPr>
              <a:t>uniform (15 train samples, 5 tests samples per class)</a:t>
            </a:r>
            <a:endParaRPr lang="ru-RU" sz="2400" b="1" dirty="0">
              <a:solidFill>
                <a:schemeClr val="bg1"/>
              </a:solidFill>
            </a:endParaRPr>
          </a:p>
          <a:p>
            <a:pPr marL="342900" indent="-342900">
              <a:spcAft>
                <a:spcPts val="1800"/>
              </a:spcAft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bg1"/>
                </a:solidFill>
              </a:rPr>
              <a:t>Dataset weight: </a:t>
            </a:r>
            <a:r>
              <a:rPr lang="en-US" sz="2400" b="1" dirty="0">
                <a:solidFill>
                  <a:schemeClr val="bg1"/>
                </a:solidFill>
              </a:rPr>
              <a:t>16 GB</a:t>
            </a:r>
            <a:endParaRPr lang="ru-RU" sz="2400" b="1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5E20C27-83B5-48C2-A1CE-994FB33C7351}"/>
              </a:ext>
            </a:extLst>
          </p:cNvPr>
          <p:cNvSpPr txBox="1"/>
          <p:nvPr/>
        </p:nvSpPr>
        <p:spPr>
          <a:xfrm>
            <a:off x="385789" y="4810472"/>
            <a:ext cx="50638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https://arxiv.org/pdf/2305.14527 [12 Mar 2024]</a:t>
            </a:r>
            <a:endParaRPr lang="ru-BY" dirty="0"/>
          </a:p>
        </p:txBody>
      </p:sp>
    </p:spTree>
    <p:extLst>
      <p:ext uri="{BB962C8B-B14F-4D97-AF65-F5344CB8AC3E}">
        <p14:creationId xmlns:p14="http://schemas.microsoft.com/office/powerpoint/2010/main" val="13822984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 11">
            <a:extLst>
              <a:ext uri="{FF2B5EF4-FFF2-40B4-BE49-F238E27FC236}">
                <a16:creationId xmlns:a16="http://schemas.microsoft.com/office/drawing/2014/main" id="{864162D9-6E99-457B-B76F-9AB4FA51FC5C}"/>
              </a:ext>
            </a:extLst>
          </p:cNvPr>
          <p:cNvSpPr/>
          <p:nvPr/>
        </p:nvSpPr>
        <p:spPr>
          <a:xfrm>
            <a:off x="12248916" y="1633079"/>
            <a:ext cx="4911526" cy="8182114"/>
          </a:xfrm>
          <a:custGeom>
            <a:avLst/>
            <a:gdLst/>
            <a:ahLst/>
            <a:cxnLst/>
            <a:rect l="l" t="t" r="r" b="b"/>
            <a:pathLst>
              <a:path w="1113035" h="326925">
                <a:moveTo>
                  <a:pt x="0" y="0"/>
                </a:moveTo>
                <a:lnTo>
                  <a:pt x="1113035" y="0"/>
                </a:lnTo>
                <a:lnTo>
                  <a:pt x="1113035" y="326925"/>
                </a:lnTo>
                <a:lnTo>
                  <a:pt x="0" y="326925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9525" cap="sq">
            <a:solidFill>
              <a:srgbClr val="000000"/>
            </a:solidFill>
            <a:prstDash val="solid"/>
            <a:miter/>
          </a:ln>
        </p:spPr>
      </p:sp>
      <p:sp>
        <p:nvSpPr>
          <p:cNvPr id="18" name="Freeform 11">
            <a:extLst>
              <a:ext uri="{FF2B5EF4-FFF2-40B4-BE49-F238E27FC236}">
                <a16:creationId xmlns:a16="http://schemas.microsoft.com/office/drawing/2014/main" id="{2D5022D8-1036-4A7D-8A66-8D9BF0043510}"/>
              </a:ext>
            </a:extLst>
          </p:cNvPr>
          <p:cNvSpPr/>
          <p:nvPr/>
        </p:nvSpPr>
        <p:spPr>
          <a:xfrm>
            <a:off x="1127558" y="1638300"/>
            <a:ext cx="4911526" cy="8182114"/>
          </a:xfrm>
          <a:custGeom>
            <a:avLst/>
            <a:gdLst/>
            <a:ahLst/>
            <a:cxnLst/>
            <a:rect l="l" t="t" r="r" b="b"/>
            <a:pathLst>
              <a:path w="1113035" h="326925">
                <a:moveTo>
                  <a:pt x="0" y="0"/>
                </a:moveTo>
                <a:lnTo>
                  <a:pt x="1113035" y="0"/>
                </a:lnTo>
                <a:lnTo>
                  <a:pt x="1113035" y="326925"/>
                </a:lnTo>
                <a:lnTo>
                  <a:pt x="0" y="326925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9525" cap="sq">
            <a:solidFill>
              <a:srgbClr val="000000"/>
            </a:solidFill>
            <a:prstDash val="solid"/>
            <a:miter/>
          </a:ln>
        </p:spPr>
      </p:sp>
      <p:sp>
        <p:nvSpPr>
          <p:cNvPr id="20" name="Freeform 11">
            <a:extLst>
              <a:ext uri="{FF2B5EF4-FFF2-40B4-BE49-F238E27FC236}">
                <a16:creationId xmlns:a16="http://schemas.microsoft.com/office/drawing/2014/main" id="{B9E7038D-1A17-4B14-ACAB-4DCDEA0036F3}"/>
              </a:ext>
            </a:extLst>
          </p:cNvPr>
          <p:cNvSpPr/>
          <p:nvPr/>
        </p:nvSpPr>
        <p:spPr>
          <a:xfrm>
            <a:off x="6688237" y="1638300"/>
            <a:ext cx="4911526" cy="8182114"/>
          </a:xfrm>
          <a:custGeom>
            <a:avLst/>
            <a:gdLst/>
            <a:ahLst/>
            <a:cxnLst/>
            <a:rect l="l" t="t" r="r" b="b"/>
            <a:pathLst>
              <a:path w="1113035" h="326925">
                <a:moveTo>
                  <a:pt x="0" y="0"/>
                </a:moveTo>
                <a:lnTo>
                  <a:pt x="1113035" y="0"/>
                </a:lnTo>
                <a:lnTo>
                  <a:pt x="1113035" y="326925"/>
                </a:lnTo>
                <a:lnTo>
                  <a:pt x="0" y="326925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9525" cap="sq">
            <a:solidFill>
              <a:srgbClr val="000000"/>
            </a:solidFill>
            <a:prstDash val="solid"/>
            <a:miter/>
          </a:ln>
        </p:spPr>
      </p:sp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972215DC-F2C0-4F9B-870C-C1F248A7C5D4}"/>
              </a:ext>
            </a:extLst>
          </p:cNvPr>
          <p:cNvGrpSpPr/>
          <p:nvPr/>
        </p:nvGrpSpPr>
        <p:grpSpPr>
          <a:xfrm>
            <a:off x="0" y="-110348"/>
            <a:ext cx="18288000" cy="1383448"/>
            <a:chOff x="250527" y="-96565"/>
            <a:chExt cx="18364199" cy="2112899"/>
          </a:xfrm>
        </p:grpSpPr>
        <p:pic>
          <p:nvPicPr>
            <p:cNvPr id="13" name="Picture 18" descr="a futuristic night cafe - AI Generated Artwork - NightCafe Creator">
              <a:extLst>
                <a:ext uri="{FF2B5EF4-FFF2-40B4-BE49-F238E27FC236}">
                  <a16:creationId xmlns:a16="http://schemas.microsoft.com/office/drawing/2014/main" id="{AADEB074-474C-448B-BF42-B2C89F69BB2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8250"/>
            <a:stretch/>
          </p:blipFill>
          <p:spPr bwMode="auto">
            <a:xfrm>
              <a:off x="250527" y="-67470"/>
              <a:ext cx="18364199" cy="2083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Freeform 4">
              <a:extLst>
                <a:ext uri="{FF2B5EF4-FFF2-40B4-BE49-F238E27FC236}">
                  <a16:creationId xmlns:a16="http://schemas.microsoft.com/office/drawing/2014/main" id="{F9D7775F-5BB8-4CA5-8591-1C28D8BFF761}"/>
                </a:ext>
              </a:extLst>
            </p:cNvPr>
            <p:cNvSpPr/>
            <p:nvPr/>
          </p:nvSpPr>
          <p:spPr>
            <a:xfrm rot="10800000" flipH="1" flipV="1">
              <a:off x="250527" y="-96565"/>
              <a:ext cx="18287997" cy="2104084"/>
            </a:xfrm>
            <a:custGeom>
              <a:avLst/>
              <a:gdLst/>
              <a:ahLst/>
              <a:cxnLst/>
              <a:rect l="l" t="t" r="r" b="b"/>
              <a:pathLst>
                <a:path w="18520412" h="10371431">
                  <a:moveTo>
                    <a:pt x="0" y="10371430"/>
                  </a:moveTo>
                  <a:lnTo>
                    <a:pt x="18520412" y="10371430"/>
                  </a:lnTo>
                  <a:lnTo>
                    <a:pt x="18520412" y="0"/>
                  </a:lnTo>
                  <a:lnTo>
                    <a:pt x="0" y="0"/>
                  </a:lnTo>
                  <a:lnTo>
                    <a:pt x="0" y="10371430"/>
                  </a:lnTo>
                  <a:close/>
                </a:path>
              </a:pathLst>
            </a:custGeom>
            <a:blipFill dpi="0" rotWithShape="1">
              <a:blip r:embed="rId9">
                <a:alphaModFix amt="73000"/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rcRect/>
              <a:stretch>
                <a:fillRect/>
              </a:stretch>
            </a:blipFill>
          </p:spPr>
          <p:txBody>
            <a:bodyPr/>
            <a:lstStyle/>
            <a:p>
              <a:endParaRPr lang="ru-BY" dirty="0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A1D7A0ED-BCA5-425C-B783-27828C73990D}"/>
              </a:ext>
            </a:extLst>
          </p:cNvPr>
          <p:cNvSpPr txBox="1"/>
          <p:nvPr/>
        </p:nvSpPr>
        <p:spPr>
          <a:xfrm>
            <a:off x="304800" y="139009"/>
            <a:ext cx="8638195" cy="8848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632"/>
              </a:lnSpc>
            </a:pPr>
            <a:r>
              <a:rPr lang="en-US" sz="4800" spc="-30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DATASET-1001 CLASSES</a:t>
            </a:r>
          </a:p>
        </p:txBody>
      </p:sp>
      <p:pic>
        <p:nvPicPr>
          <p:cNvPr id="23" name="d29f98f1-9fc4-4254-8044-d1ed17c08169">
            <a:hlinkClick r:id="" action="ppaction://media"/>
            <a:extLst>
              <a:ext uri="{FF2B5EF4-FFF2-40B4-BE49-F238E27FC236}">
                <a16:creationId xmlns:a16="http://schemas.microsoft.com/office/drawing/2014/main" id="{54D9A4E9-F28A-4839-91D2-129C0C5D18F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11"/>
          <a:srcRect t="16071"/>
          <a:stretch/>
        </p:blipFill>
        <p:spPr>
          <a:xfrm>
            <a:off x="1242395" y="1791389"/>
            <a:ext cx="4681855" cy="6985691"/>
          </a:xfrm>
          <a:prstGeom prst="rect">
            <a:avLst/>
          </a:prstGeom>
        </p:spPr>
      </p:pic>
      <p:pic>
        <p:nvPicPr>
          <p:cNvPr id="24" name="7f54ccc1-af8d-4e3e-a2d0-d06a203fa3b3">
            <a:hlinkClick r:id="" action="ppaction://media"/>
            <a:extLst>
              <a:ext uri="{FF2B5EF4-FFF2-40B4-BE49-F238E27FC236}">
                <a16:creationId xmlns:a16="http://schemas.microsoft.com/office/drawing/2014/main" id="{54DAC0FA-FFD2-4ADF-A16E-0D3CE3F19A03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12"/>
          <a:srcRect t="16070"/>
          <a:stretch/>
        </p:blipFill>
        <p:spPr>
          <a:xfrm>
            <a:off x="12363751" y="1791389"/>
            <a:ext cx="4681854" cy="6985688"/>
          </a:xfrm>
          <a:prstGeom prst="rect">
            <a:avLst/>
          </a:prstGeom>
        </p:spPr>
      </p:pic>
      <p:sp>
        <p:nvSpPr>
          <p:cNvPr id="27" name="Freeform 13">
            <a:extLst>
              <a:ext uri="{FF2B5EF4-FFF2-40B4-BE49-F238E27FC236}">
                <a16:creationId xmlns:a16="http://schemas.microsoft.com/office/drawing/2014/main" id="{F15F6B6F-BED9-4EB3-8709-0A35019EFA36}"/>
              </a:ext>
            </a:extLst>
          </p:cNvPr>
          <p:cNvSpPr/>
          <p:nvPr/>
        </p:nvSpPr>
        <p:spPr>
          <a:xfrm>
            <a:off x="1220718" y="8765940"/>
            <a:ext cx="4725208" cy="939112"/>
          </a:xfrm>
          <a:custGeom>
            <a:avLst/>
            <a:gdLst/>
            <a:ahLst/>
            <a:cxnLst/>
            <a:rect l="l" t="t" r="r" b="b"/>
            <a:pathLst>
              <a:path w="4563653" h="1511206">
                <a:moveTo>
                  <a:pt x="0" y="0"/>
                </a:moveTo>
                <a:lnTo>
                  <a:pt x="4563652" y="0"/>
                </a:lnTo>
                <a:lnTo>
                  <a:pt x="4563652" y="1511206"/>
                </a:lnTo>
                <a:lnTo>
                  <a:pt x="0" y="1511206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rcRect/>
            <a:stretch>
              <a:fillRect l="-1322" t="-103334" r="-435754" b="-707881"/>
            </a:stretch>
          </a:blipFill>
        </p:spPr>
      </p:sp>
      <p:sp>
        <p:nvSpPr>
          <p:cNvPr id="28" name="TextBox 30">
            <a:extLst>
              <a:ext uri="{FF2B5EF4-FFF2-40B4-BE49-F238E27FC236}">
                <a16:creationId xmlns:a16="http://schemas.microsoft.com/office/drawing/2014/main" id="{0C040D40-4D35-4105-BFD4-B9022693D6A4}"/>
              </a:ext>
            </a:extLst>
          </p:cNvPr>
          <p:cNvSpPr txBox="1"/>
          <p:nvPr/>
        </p:nvSpPr>
        <p:spPr>
          <a:xfrm>
            <a:off x="2712018" y="9025071"/>
            <a:ext cx="1742607" cy="3693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spcAft>
                <a:spcPts val="1800"/>
              </a:spcAft>
            </a:pPr>
            <a:r>
              <a:rPr lang="ru-RU" sz="2400" b="1" dirty="0">
                <a:solidFill>
                  <a:schemeClr val="bg1"/>
                </a:solidFill>
              </a:rPr>
              <a:t>Счастливый</a:t>
            </a:r>
          </a:p>
        </p:txBody>
      </p:sp>
      <p:sp>
        <p:nvSpPr>
          <p:cNvPr id="29" name="Freeform 13">
            <a:extLst>
              <a:ext uri="{FF2B5EF4-FFF2-40B4-BE49-F238E27FC236}">
                <a16:creationId xmlns:a16="http://schemas.microsoft.com/office/drawing/2014/main" id="{964D4B43-646C-4E20-8598-1C284A07C17D}"/>
              </a:ext>
            </a:extLst>
          </p:cNvPr>
          <p:cNvSpPr/>
          <p:nvPr/>
        </p:nvSpPr>
        <p:spPr>
          <a:xfrm>
            <a:off x="12344421" y="8727893"/>
            <a:ext cx="4708627" cy="939112"/>
          </a:xfrm>
          <a:custGeom>
            <a:avLst/>
            <a:gdLst/>
            <a:ahLst/>
            <a:cxnLst/>
            <a:rect l="l" t="t" r="r" b="b"/>
            <a:pathLst>
              <a:path w="4563653" h="1511206">
                <a:moveTo>
                  <a:pt x="0" y="0"/>
                </a:moveTo>
                <a:lnTo>
                  <a:pt x="4563652" y="0"/>
                </a:lnTo>
                <a:lnTo>
                  <a:pt x="4563652" y="1511206"/>
                </a:lnTo>
                <a:lnTo>
                  <a:pt x="0" y="1511206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rcRect/>
            <a:stretch>
              <a:fillRect l="-1322" t="-103334" r="-435754" b="-707881"/>
            </a:stretch>
          </a:blipFill>
        </p:spPr>
      </p:sp>
      <p:sp>
        <p:nvSpPr>
          <p:cNvPr id="30" name="TextBox 30">
            <a:extLst>
              <a:ext uri="{FF2B5EF4-FFF2-40B4-BE49-F238E27FC236}">
                <a16:creationId xmlns:a16="http://schemas.microsoft.com/office/drawing/2014/main" id="{31C5A09A-516B-4828-9DEA-3E1BCA8B914E}"/>
              </a:ext>
            </a:extLst>
          </p:cNvPr>
          <p:cNvSpPr txBox="1"/>
          <p:nvPr/>
        </p:nvSpPr>
        <p:spPr>
          <a:xfrm>
            <a:off x="13988652" y="9012783"/>
            <a:ext cx="1742607" cy="3693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spcAft>
                <a:spcPts val="1800"/>
              </a:spcAft>
            </a:pPr>
            <a:r>
              <a:rPr lang="ru-RU" sz="2400" b="1" dirty="0">
                <a:solidFill>
                  <a:schemeClr val="bg1"/>
                </a:solidFill>
              </a:rPr>
              <a:t>Красивый</a:t>
            </a:r>
          </a:p>
        </p:txBody>
      </p:sp>
      <p:pic>
        <p:nvPicPr>
          <p:cNvPr id="2" name="5bfa0638-1c8c-45ef-93c5-17fe7735e29d">
            <a:hlinkClick r:id="" action="ppaction://media"/>
            <a:extLst>
              <a:ext uri="{FF2B5EF4-FFF2-40B4-BE49-F238E27FC236}">
                <a16:creationId xmlns:a16="http://schemas.microsoft.com/office/drawing/2014/main" id="{C3A2D900-37B9-458B-A055-08E89486A615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 rotWithShape="1">
          <a:blip r:embed="rId15"/>
          <a:srcRect t="15743"/>
          <a:stretch/>
        </p:blipFill>
        <p:spPr>
          <a:xfrm>
            <a:off x="6804000" y="1791386"/>
            <a:ext cx="4680000" cy="6985691"/>
          </a:xfrm>
          <a:prstGeom prst="rect">
            <a:avLst/>
          </a:prstGeom>
        </p:spPr>
      </p:pic>
      <p:sp>
        <p:nvSpPr>
          <p:cNvPr id="15" name="Freeform 13">
            <a:extLst>
              <a:ext uri="{FF2B5EF4-FFF2-40B4-BE49-F238E27FC236}">
                <a16:creationId xmlns:a16="http://schemas.microsoft.com/office/drawing/2014/main" id="{0589AF5C-BEF2-4C60-B883-002F1184464D}"/>
              </a:ext>
            </a:extLst>
          </p:cNvPr>
          <p:cNvSpPr/>
          <p:nvPr/>
        </p:nvSpPr>
        <p:spPr>
          <a:xfrm>
            <a:off x="6790694" y="8765940"/>
            <a:ext cx="4693305" cy="926700"/>
          </a:xfrm>
          <a:custGeom>
            <a:avLst/>
            <a:gdLst/>
            <a:ahLst/>
            <a:cxnLst/>
            <a:rect l="l" t="t" r="r" b="b"/>
            <a:pathLst>
              <a:path w="4563653" h="1511206">
                <a:moveTo>
                  <a:pt x="0" y="0"/>
                </a:moveTo>
                <a:lnTo>
                  <a:pt x="4563652" y="0"/>
                </a:lnTo>
                <a:lnTo>
                  <a:pt x="4563652" y="1511206"/>
                </a:lnTo>
                <a:lnTo>
                  <a:pt x="0" y="1511206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rcRect/>
            <a:stretch>
              <a:fillRect l="-1322" t="-103334" r="-435754" b="-707881"/>
            </a:stretch>
          </a:blipFill>
        </p:spPr>
      </p:sp>
      <p:sp>
        <p:nvSpPr>
          <p:cNvPr id="19" name="TextBox 30">
            <a:extLst>
              <a:ext uri="{FF2B5EF4-FFF2-40B4-BE49-F238E27FC236}">
                <a16:creationId xmlns:a16="http://schemas.microsoft.com/office/drawing/2014/main" id="{B9D4587D-EF48-4819-9DDC-4D7BE3CC83DF}"/>
              </a:ext>
            </a:extLst>
          </p:cNvPr>
          <p:cNvSpPr txBox="1"/>
          <p:nvPr/>
        </p:nvSpPr>
        <p:spPr>
          <a:xfrm>
            <a:off x="8450577" y="9005957"/>
            <a:ext cx="1742607" cy="3693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spcAft>
                <a:spcPts val="1800"/>
              </a:spcAft>
            </a:pPr>
            <a:r>
              <a:rPr lang="ru-RU" sz="2400" b="1" dirty="0">
                <a:solidFill>
                  <a:schemeClr val="bg1"/>
                </a:solidFill>
              </a:rPr>
              <a:t>Сильный</a:t>
            </a:r>
          </a:p>
        </p:txBody>
      </p:sp>
    </p:spTree>
    <p:extLst>
      <p:ext uri="{BB962C8B-B14F-4D97-AF65-F5344CB8AC3E}">
        <p14:creationId xmlns:p14="http://schemas.microsoft.com/office/powerpoint/2010/main" val="3450053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00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133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2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9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  <p:video>
              <p:cMediaNode vol="0">
                <p:cTn id="20" fill="hold" display="0">
                  <p:stCondLst>
                    <p:cond delay="indefinite"/>
                  </p:stCondLst>
                </p:cTn>
                <p:tgtEl>
                  <p:spTgt spid="23"/>
                </p:tgtEl>
              </p:cMediaNode>
            </p:video>
            <p:seq concurrent="1" nextAc="seek">
              <p:cTn id="21" restart="whenNotActive" fill="hold" evtFilter="cancelBubble" nodeType="interactiveSeq">
                <p:stCondLst>
                  <p:cond evt="onClick" delay="0">
                    <p:tgtEl>
                      <p:spTgt spid="2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2" fill="hold">
                      <p:stCondLst>
                        <p:cond delay="0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5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"/>
                  </p:tgtEl>
                </p:cond>
              </p:nextCondLst>
            </p:seq>
            <p:video>
              <p:cMediaNode vol="80000" mute="1">
                <p:cTn id="26" fill="hold" display="0">
                  <p:stCondLst>
                    <p:cond delay="indefinite"/>
                  </p:stCondLst>
                </p:cTn>
                <p:tgtEl>
                  <p:spTgt spid="24"/>
                </p:tgtEl>
              </p:cMediaNode>
            </p:video>
            <p:video>
              <p:cMediaNode vol="80000">
                <p:cTn id="2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4614B552-8FBB-446E-AEEB-C68844A46C3B}"/>
              </a:ext>
            </a:extLst>
          </p:cNvPr>
          <p:cNvGrpSpPr/>
          <p:nvPr/>
        </p:nvGrpSpPr>
        <p:grpSpPr>
          <a:xfrm>
            <a:off x="9194469" y="-88351"/>
            <a:ext cx="9102898" cy="10375351"/>
            <a:chOff x="9345386" y="-61009"/>
            <a:chExt cx="9102898" cy="10375351"/>
          </a:xfrm>
        </p:grpSpPr>
        <p:sp>
          <p:nvSpPr>
            <p:cNvPr id="20" name="Прямоугольник 19">
              <a:extLst>
                <a:ext uri="{FF2B5EF4-FFF2-40B4-BE49-F238E27FC236}">
                  <a16:creationId xmlns:a16="http://schemas.microsoft.com/office/drawing/2014/main" id="{FE942653-9323-49D1-AA1B-DB14580FA9D5}"/>
                </a:ext>
              </a:extLst>
            </p:cNvPr>
            <p:cNvSpPr/>
            <p:nvPr/>
          </p:nvSpPr>
          <p:spPr>
            <a:xfrm>
              <a:off x="9345386" y="-61009"/>
              <a:ext cx="9084166" cy="10375351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BY" dirty="0"/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C241E82E-A7FE-4927-B33D-D6DC354A592D}"/>
                </a:ext>
              </a:extLst>
            </p:cNvPr>
            <p:cNvSpPr/>
            <p:nvPr/>
          </p:nvSpPr>
          <p:spPr>
            <a:xfrm>
              <a:off x="9364118" y="8807"/>
              <a:ext cx="9084166" cy="10305535"/>
            </a:xfrm>
            <a:custGeom>
              <a:avLst/>
              <a:gdLst/>
              <a:ahLst/>
              <a:cxnLst/>
              <a:rect l="l" t="t" r="r" b="b"/>
              <a:pathLst>
                <a:path w="5993646" h="10274772">
                  <a:moveTo>
                    <a:pt x="0" y="0"/>
                  </a:moveTo>
                  <a:lnTo>
                    <a:pt x="5993646" y="0"/>
                  </a:lnTo>
                  <a:lnTo>
                    <a:pt x="5993646" y="10274772"/>
                  </a:lnTo>
                  <a:lnTo>
                    <a:pt x="0" y="10274772"/>
                  </a:lnTo>
                  <a:lnTo>
                    <a:pt x="0" y="0"/>
                  </a:lnTo>
                  <a:close/>
                </a:path>
              </a:pathLst>
            </a:custGeom>
            <a:blipFill dpi="0" rotWithShape="1">
              <a:blip r:embed="rId2">
                <a:alphaModFix amt="90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/>
              <a:stretch>
                <a:fillRect l="-1007" t="-15198" r="-307931" b="-18822"/>
              </a:stretch>
            </a:blipFill>
          </p:spPr>
          <p:txBody>
            <a:bodyPr/>
            <a:lstStyle/>
            <a:p>
              <a:endParaRPr lang="ru-BY" dirty="0"/>
            </a:p>
          </p:txBody>
        </p:sp>
      </p:grpSp>
      <p:sp>
        <p:nvSpPr>
          <p:cNvPr id="12" name="AutoShape 12"/>
          <p:cNvSpPr/>
          <p:nvPr/>
        </p:nvSpPr>
        <p:spPr>
          <a:xfrm rot="5400000">
            <a:off x="3920187" y="5174614"/>
            <a:ext cx="10375351" cy="26123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ru-BY" dirty="0"/>
          </a:p>
        </p:txBody>
      </p:sp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972215DC-F2C0-4F9B-870C-C1F248A7C5D4}"/>
              </a:ext>
            </a:extLst>
          </p:cNvPr>
          <p:cNvGrpSpPr/>
          <p:nvPr/>
        </p:nvGrpSpPr>
        <p:grpSpPr>
          <a:xfrm>
            <a:off x="-31410" y="-44176"/>
            <a:ext cx="9171066" cy="1377676"/>
            <a:chOff x="-76200" y="-20280"/>
            <a:chExt cx="18364200" cy="2104083"/>
          </a:xfrm>
        </p:grpSpPr>
        <p:pic>
          <p:nvPicPr>
            <p:cNvPr id="13" name="Picture 18" descr="a futuristic night cafe - AI Generated Artwork - NightCafe Creator">
              <a:extLst>
                <a:ext uri="{FF2B5EF4-FFF2-40B4-BE49-F238E27FC236}">
                  <a16:creationId xmlns:a16="http://schemas.microsoft.com/office/drawing/2014/main" id="{AADEB074-474C-448B-BF42-B2C89F69BB2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8250"/>
            <a:stretch/>
          </p:blipFill>
          <p:spPr bwMode="auto">
            <a:xfrm>
              <a:off x="-76200" y="0"/>
              <a:ext cx="18364199" cy="20838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Freeform 4">
              <a:extLst>
                <a:ext uri="{FF2B5EF4-FFF2-40B4-BE49-F238E27FC236}">
                  <a16:creationId xmlns:a16="http://schemas.microsoft.com/office/drawing/2014/main" id="{F9D7775F-5BB8-4CA5-8591-1C28D8BFF761}"/>
                </a:ext>
              </a:extLst>
            </p:cNvPr>
            <p:cNvSpPr/>
            <p:nvPr/>
          </p:nvSpPr>
          <p:spPr>
            <a:xfrm rot="10800000" flipV="1">
              <a:off x="1" y="-20280"/>
              <a:ext cx="18287999" cy="2104083"/>
            </a:xfrm>
            <a:custGeom>
              <a:avLst/>
              <a:gdLst/>
              <a:ahLst/>
              <a:cxnLst/>
              <a:rect l="l" t="t" r="r" b="b"/>
              <a:pathLst>
                <a:path w="18520412" h="10371431">
                  <a:moveTo>
                    <a:pt x="0" y="10371430"/>
                  </a:moveTo>
                  <a:lnTo>
                    <a:pt x="18520412" y="10371430"/>
                  </a:lnTo>
                  <a:lnTo>
                    <a:pt x="18520412" y="0"/>
                  </a:lnTo>
                  <a:lnTo>
                    <a:pt x="0" y="0"/>
                  </a:lnTo>
                  <a:lnTo>
                    <a:pt x="0" y="10371430"/>
                  </a:lnTo>
                  <a:close/>
                </a:path>
              </a:pathLst>
            </a:custGeom>
            <a:blipFill dpi="0" rotWithShape="1">
              <a:blip r:embed="rId5">
                <a:alphaModFix amt="73000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/>
              <a:stretch>
                <a:fillRect/>
              </a:stretch>
            </a:blipFill>
          </p:spPr>
          <p:txBody>
            <a:bodyPr/>
            <a:lstStyle/>
            <a:p>
              <a:endParaRPr lang="ru-BY" dirty="0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79E99868-F314-4E32-8DE6-CB6983E9108D}"/>
              </a:ext>
            </a:extLst>
          </p:cNvPr>
          <p:cNvSpPr txBox="1"/>
          <p:nvPr/>
        </p:nvSpPr>
        <p:spPr>
          <a:xfrm>
            <a:off x="178149" y="202233"/>
            <a:ext cx="8638195" cy="8848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632"/>
              </a:lnSpc>
            </a:pPr>
            <a:r>
              <a:rPr lang="en-US" sz="4800" spc="-30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SUBDATASET-100 CLASSES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1D5F146-69CD-4586-9E9E-DA17332068D3}"/>
              </a:ext>
            </a:extLst>
          </p:cNvPr>
          <p:cNvSpPr txBox="1"/>
          <p:nvPr/>
        </p:nvSpPr>
        <p:spPr>
          <a:xfrm>
            <a:off x="295313" y="5785026"/>
            <a:ext cx="298128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800"/>
              </a:spcAft>
            </a:pPr>
            <a:r>
              <a:rPr lang="en-US" sz="2800" b="1" dirty="0">
                <a:solidFill>
                  <a:srgbClr val="5C1568"/>
                </a:solidFill>
                <a:latin typeface="+mj-lt"/>
              </a:rPr>
              <a:t>ANNOTATION</a:t>
            </a:r>
            <a:endParaRPr lang="ru-RU" sz="2800" b="1" dirty="0">
              <a:solidFill>
                <a:srgbClr val="5C1568"/>
              </a:solidFill>
              <a:latin typeface="+mj-lt"/>
            </a:endParaRP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4DF511B-2004-44E7-81C5-312A0ED62C7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8561" y="6395779"/>
            <a:ext cx="8252876" cy="34682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2" name="TextBox 30">
            <a:extLst>
              <a:ext uri="{FF2B5EF4-FFF2-40B4-BE49-F238E27FC236}">
                <a16:creationId xmlns:a16="http://schemas.microsoft.com/office/drawing/2014/main" id="{F6F2FE58-31F2-4BEE-8E9C-C0532148001E}"/>
              </a:ext>
            </a:extLst>
          </p:cNvPr>
          <p:cNvSpPr txBox="1"/>
          <p:nvPr/>
        </p:nvSpPr>
        <p:spPr>
          <a:xfrm>
            <a:off x="10058400" y="1851273"/>
            <a:ext cx="7079950" cy="62786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spcAft>
                <a:spcPts val="1800"/>
              </a:spcAft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bg1"/>
                </a:solidFill>
              </a:rPr>
              <a:t>Dataset size: 2000 videos</a:t>
            </a:r>
            <a:endParaRPr lang="ru-RU" sz="2400" dirty="0">
              <a:solidFill>
                <a:schemeClr val="bg1"/>
              </a:solidFill>
            </a:endParaRPr>
          </a:p>
          <a:p>
            <a:pPr marL="342900" indent="-342900">
              <a:spcAft>
                <a:spcPts val="1800"/>
              </a:spcAft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bg1"/>
                </a:solidFill>
              </a:rPr>
              <a:t>Number of classes</a:t>
            </a:r>
            <a:r>
              <a:rPr lang="en-US" sz="2400" b="1" dirty="0">
                <a:solidFill>
                  <a:schemeClr val="bg1"/>
                </a:solidFill>
              </a:rPr>
              <a:t>: </a:t>
            </a:r>
            <a:r>
              <a:rPr lang="en-US" sz="2400" dirty="0">
                <a:solidFill>
                  <a:schemeClr val="bg1"/>
                </a:solidFill>
              </a:rPr>
              <a:t>100 classes</a:t>
            </a:r>
            <a:r>
              <a:rPr lang="ru-RU" sz="2400" dirty="0">
                <a:solidFill>
                  <a:schemeClr val="bg1"/>
                </a:solidFill>
              </a:rPr>
              <a:t> </a:t>
            </a:r>
          </a:p>
          <a:p>
            <a:pPr marL="342900" indent="-342900">
              <a:spcAft>
                <a:spcPts val="1800"/>
              </a:spcAft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bg1"/>
                </a:solidFill>
              </a:rPr>
              <a:t>Number of videos per class: 20 videos for each gesture </a:t>
            </a:r>
            <a:endParaRPr lang="ru-RU" sz="2400" dirty="0">
              <a:solidFill>
                <a:schemeClr val="bg1"/>
              </a:solidFill>
            </a:endParaRPr>
          </a:p>
          <a:p>
            <a:pPr marL="342900" indent="-342900">
              <a:spcAft>
                <a:spcPts val="1800"/>
              </a:spcAft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bg1"/>
                </a:solidFill>
              </a:rPr>
              <a:t>Unique people on video: 194</a:t>
            </a:r>
            <a:endParaRPr lang="ru-RU" sz="2400" dirty="0">
              <a:solidFill>
                <a:schemeClr val="bg1"/>
              </a:solidFill>
            </a:endParaRPr>
          </a:p>
          <a:p>
            <a:pPr marL="342900" indent="-342900">
              <a:spcAft>
                <a:spcPts val="1800"/>
              </a:spcAft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bg1"/>
                </a:solidFill>
              </a:rPr>
              <a:t>Video quality: HD/Full HD</a:t>
            </a:r>
            <a:endParaRPr lang="ru-RU" sz="2400" dirty="0">
              <a:solidFill>
                <a:schemeClr val="bg1"/>
              </a:solidFill>
            </a:endParaRPr>
          </a:p>
          <a:p>
            <a:pPr marL="342900" indent="-342900">
              <a:spcAft>
                <a:spcPts val="1800"/>
              </a:spcAft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bg1"/>
                </a:solidFill>
              </a:rPr>
              <a:t>Sign language: Russian</a:t>
            </a:r>
            <a:endParaRPr lang="ru-RU" sz="2400" dirty="0">
              <a:solidFill>
                <a:schemeClr val="bg1"/>
              </a:solidFill>
            </a:endParaRPr>
          </a:p>
          <a:p>
            <a:pPr marL="342900" indent="-342900">
              <a:spcAft>
                <a:spcPts val="1800"/>
              </a:spcAft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bg1"/>
                </a:solidFill>
              </a:rPr>
              <a:t>Availability of division into training and testing: yes</a:t>
            </a:r>
          </a:p>
          <a:p>
            <a:pPr marL="342900" indent="-342900">
              <a:spcAft>
                <a:spcPts val="1800"/>
              </a:spcAft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bg1"/>
                </a:solidFill>
              </a:rPr>
              <a:t>Distribution of samples between train &amp; test: uniform (15 train samples, 5 tests samples per class)</a:t>
            </a:r>
            <a:endParaRPr lang="ru-RU" sz="2400" dirty="0">
              <a:solidFill>
                <a:schemeClr val="bg1"/>
              </a:solidFill>
            </a:endParaRPr>
          </a:p>
          <a:p>
            <a:pPr marL="342900" indent="-342900">
              <a:spcAft>
                <a:spcPts val="1800"/>
              </a:spcAft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bg1"/>
                </a:solidFill>
              </a:rPr>
              <a:t>Dataset weight: </a:t>
            </a:r>
            <a:r>
              <a:rPr lang="ru-RU" sz="2400" dirty="0">
                <a:solidFill>
                  <a:schemeClr val="bg1"/>
                </a:solidFill>
              </a:rPr>
              <a:t>1,4</a:t>
            </a:r>
            <a:r>
              <a:rPr lang="en-US" sz="2400" dirty="0">
                <a:solidFill>
                  <a:schemeClr val="bg1"/>
                </a:solidFill>
              </a:rPr>
              <a:t> GB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145817E-B574-44B6-A128-5B6B89C8D6F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5550" y="2108945"/>
            <a:ext cx="8296124" cy="34682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1806C62E-DD92-482C-8449-AD39819683A9}"/>
              </a:ext>
            </a:extLst>
          </p:cNvPr>
          <p:cNvSpPr txBox="1"/>
          <p:nvPr/>
        </p:nvSpPr>
        <p:spPr>
          <a:xfrm>
            <a:off x="452046" y="2223327"/>
            <a:ext cx="8103131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1600" dirty="0" err="1"/>
              <a:t>main_gestures</a:t>
            </a:r>
            <a:r>
              <a:rPr lang="ru-RU" sz="1600" dirty="0"/>
              <a:t> = [“привет", "пока", "да", "не", "благодарность", "я", "мать", "отец", "сын", "дочь", "сестра", "брат", "ребёнок", "жена", "муж", "мужчина", "женщина", "семья", "меня",  "тебя", "мне", "ты", "тебе", "ваш", "утро", "день", "ночь", "год", "месяц", "сегодня", "завтра", "вчера", "редко", "часто", "немного", "много", "больше", "тёплый", "холодный",  "деньги", "цена", "дом", "работать", "школа", "магазин", "комната", "время", "дорога", "собака", "кошка", "попугай", "птица", "рыба", "дикое животное", "домашнее животное", "красный", "оранжевый", "желтый", "зелёный", "синий", "фиолетовый", "черный", "белый", "серый", "бежевый", "Золото", "серебро", "кто?", "что", "что-нибудь", "когда", "который", "вода", "еда", "болит", "нуждаться", "хотеть", "иметь", "быть", "любить", "ждать", "купить", "найти", "нравиться", "говорить", "позволить", "помочь", "терять", "добрый", "агрессивный", "расстроенный", "напуганный", "счастливый", "сильный", "недобрый", "красивый", "резервирование; бронирование", "кафетерий", "женский туалет", "мужской туалет"]</a:t>
            </a:r>
            <a:endParaRPr lang="ru-BY" sz="16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F36D724-6C1C-4A0C-98AC-1DEDCD186EDB}"/>
              </a:ext>
            </a:extLst>
          </p:cNvPr>
          <p:cNvSpPr txBox="1"/>
          <p:nvPr/>
        </p:nvSpPr>
        <p:spPr>
          <a:xfrm>
            <a:off x="445680" y="1524937"/>
            <a:ext cx="298128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800"/>
              </a:spcAft>
            </a:pPr>
            <a:r>
              <a:rPr lang="en-US" sz="2800" b="1" dirty="0">
                <a:solidFill>
                  <a:srgbClr val="5C1568"/>
                </a:solidFill>
                <a:latin typeface="+mj-lt"/>
              </a:rPr>
              <a:t>CLASSES</a:t>
            </a:r>
            <a:endParaRPr lang="ru-RU" sz="2800" b="1" dirty="0">
              <a:solidFill>
                <a:srgbClr val="5C1568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146690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A54691BF-382D-453C-A514-9DA0400C0FEB}"/>
              </a:ext>
            </a:extLst>
          </p:cNvPr>
          <p:cNvGrpSpPr/>
          <p:nvPr/>
        </p:nvGrpSpPr>
        <p:grpSpPr>
          <a:xfrm>
            <a:off x="-59446" y="-57644"/>
            <a:ext cx="18347446" cy="1368000"/>
            <a:chOff x="-76200" y="-20280"/>
            <a:chExt cx="18364200" cy="2104083"/>
          </a:xfrm>
        </p:grpSpPr>
        <p:pic>
          <p:nvPicPr>
            <p:cNvPr id="17" name="Picture 18" descr="a futuristic night cafe - AI Generated Artwork - NightCafe Creator">
              <a:extLst>
                <a:ext uri="{FF2B5EF4-FFF2-40B4-BE49-F238E27FC236}">
                  <a16:creationId xmlns:a16="http://schemas.microsoft.com/office/drawing/2014/main" id="{1B3E51AD-6916-4BF6-9D94-8329B67A00B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8250"/>
            <a:stretch/>
          </p:blipFill>
          <p:spPr bwMode="auto">
            <a:xfrm>
              <a:off x="-76200" y="0"/>
              <a:ext cx="18364199" cy="20838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Freeform 4">
              <a:extLst>
                <a:ext uri="{FF2B5EF4-FFF2-40B4-BE49-F238E27FC236}">
                  <a16:creationId xmlns:a16="http://schemas.microsoft.com/office/drawing/2014/main" id="{B405147E-CB43-4102-90FA-8EBB99B54111}"/>
                </a:ext>
              </a:extLst>
            </p:cNvPr>
            <p:cNvSpPr/>
            <p:nvPr/>
          </p:nvSpPr>
          <p:spPr>
            <a:xfrm rot="-10800000" flipV="1">
              <a:off x="1" y="-20280"/>
              <a:ext cx="18287999" cy="2104083"/>
            </a:xfrm>
            <a:custGeom>
              <a:avLst/>
              <a:gdLst/>
              <a:ahLst/>
              <a:cxnLst/>
              <a:rect l="l" t="t" r="r" b="b"/>
              <a:pathLst>
                <a:path w="18520412" h="10371431">
                  <a:moveTo>
                    <a:pt x="0" y="10371430"/>
                  </a:moveTo>
                  <a:lnTo>
                    <a:pt x="18520412" y="10371430"/>
                  </a:lnTo>
                  <a:lnTo>
                    <a:pt x="18520412" y="0"/>
                  </a:lnTo>
                  <a:lnTo>
                    <a:pt x="0" y="0"/>
                  </a:lnTo>
                  <a:lnTo>
                    <a:pt x="0" y="10371430"/>
                  </a:lnTo>
                  <a:close/>
                </a:path>
              </a:pathLst>
            </a:custGeom>
            <a:blipFill dpi="0" rotWithShape="1">
              <a:blip r:embed="rId3">
                <a:alphaModFix amt="7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/>
              <a:stretch>
                <a:fillRect/>
              </a:stretch>
            </a:blipFill>
          </p:spPr>
          <p:txBody>
            <a:bodyPr/>
            <a:lstStyle/>
            <a:p>
              <a:endParaRPr lang="ru-BY" dirty="0"/>
            </a:p>
          </p:txBody>
        </p:sp>
      </p:grpSp>
      <p:sp>
        <p:nvSpPr>
          <p:cNvPr id="41" name="TextBox 12">
            <a:extLst>
              <a:ext uri="{FF2B5EF4-FFF2-40B4-BE49-F238E27FC236}">
                <a16:creationId xmlns:a16="http://schemas.microsoft.com/office/drawing/2014/main" id="{637EEF83-4431-4364-B28B-EB074DBF055B}"/>
              </a:ext>
            </a:extLst>
          </p:cNvPr>
          <p:cNvSpPr txBox="1"/>
          <p:nvPr/>
        </p:nvSpPr>
        <p:spPr>
          <a:xfrm>
            <a:off x="861646" y="66026"/>
            <a:ext cx="17197754" cy="10195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000"/>
              </a:lnSpc>
            </a:pPr>
            <a:r>
              <a:rPr lang="en-US" sz="4800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EXPLORATORY DATA ANALYSIS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C13506AA-E8EA-4A2C-877E-70A35EB4CF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03503" y="2095500"/>
            <a:ext cx="4852033" cy="329058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B1FC2DB1-B62E-4DF8-AE18-AC4F5DE164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03503" y="5386080"/>
            <a:ext cx="4852033" cy="3290580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AF03C802-3006-4283-A9A1-F77DC65B38E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34200" y="2095500"/>
            <a:ext cx="4935869" cy="3290579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555C76B-22C2-489C-80D8-B96D0DC4597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18197" y="5380746"/>
            <a:ext cx="4951872" cy="3301248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1C531495-6A21-487F-9218-6B265041D79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870069" y="2095500"/>
            <a:ext cx="4548120" cy="3219548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B0B51DD2-5794-46C0-A781-F607E8D6ACC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817749" y="5315048"/>
            <a:ext cx="4600440" cy="336161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6715DB41-10F8-4793-AAB1-A4C30FC305B5}"/>
              </a:ext>
            </a:extLst>
          </p:cNvPr>
          <p:cNvGrpSpPr/>
          <p:nvPr/>
        </p:nvGrpSpPr>
        <p:grpSpPr>
          <a:xfrm>
            <a:off x="-75884" y="1288962"/>
            <a:ext cx="9102898" cy="9049324"/>
            <a:chOff x="9345386" y="-61009"/>
            <a:chExt cx="9102898" cy="10375351"/>
          </a:xfrm>
        </p:grpSpPr>
        <p:sp>
          <p:nvSpPr>
            <p:cNvPr id="10" name="Прямоугольник 9">
              <a:extLst>
                <a:ext uri="{FF2B5EF4-FFF2-40B4-BE49-F238E27FC236}">
                  <a16:creationId xmlns:a16="http://schemas.microsoft.com/office/drawing/2014/main" id="{86DFCC1B-0852-4C21-B94B-50118DD0E641}"/>
                </a:ext>
              </a:extLst>
            </p:cNvPr>
            <p:cNvSpPr/>
            <p:nvPr/>
          </p:nvSpPr>
          <p:spPr>
            <a:xfrm>
              <a:off x="9345386" y="-61009"/>
              <a:ext cx="9084166" cy="10375351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BY" dirty="0"/>
            </a:p>
          </p:txBody>
        </p:sp>
        <p:sp>
          <p:nvSpPr>
            <p:cNvPr id="11" name="Freeform 9">
              <a:extLst>
                <a:ext uri="{FF2B5EF4-FFF2-40B4-BE49-F238E27FC236}">
                  <a16:creationId xmlns:a16="http://schemas.microsoft.com/office/drawing/2014/main" id="{97C0D646-7A0E-479D-93F2-6D8D444BC897}"/>
                </a:ext>
              </a:extLst>
            </p:cNvPr>
            <p:cNvSpPr/>
            <p:nvPr/>
          </p:nvSpPr>
          <p:spPr>
            <a:xfrm>
              <a:off x="9364118" y="8807"/>
              <a:ext cx="9084166" cy="10305535"/>
            </a:xfrm>
            <a:custGeom>
              <a:avLst/>
              <a:gdLst/>
              <a:ahLst/>
              <a:cxnLst/>
              <a:rect l="l" t="t" r="r" b="b"/>
              <a:pathLst>
                <a:path w="5993646" h="10274772">
                  <a:moveTo>
                    <a:pt x="0" y="0"/>
                  </a:moveTo>
                  <a:lnTo>
                    <a:pt x="5993646" y="0"/>
                  </a:lnTo>
                  <a:lnTo>
                    <a:pt x="5993646" y="10274772"/>
                  </a:lnTo>
                  <a:lnTo>
                    <a:pt x="0" y="10274772"/>
                  </a:lnTo>
                  <a:lnTo>
                    <a:pt x="0" y="0"/>
                  </a:lnTo>
                  <a:close/>
                </a:path>
              </a:pathLst>
            </a:custGeom>
            <a:blipFill dpi="0" rotWithShape="1">
              <a:blip r:embed="rId4">
                <a:alphaModFix amt="90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/>
              <a:stretch>
                <a:fillRect l="-1007" t="-15198" r="-307931" b="-18822"/>
              </a:stretch>
            </a:blipFill>
          </p:spPr>
          <p:txBody>
            <a:bodyPr/>
            <a:lstStyle/>
            <a:p>
              <a:endParaRPr lang="ru-BY" dirty="0"/>
            </a:p>
          </p:txBody>
        </p:sp>
      </p:grpSp>
      <p:grpSp>
        <p:nvGrpSpPr>
          <p:cNvPr id="17" name="Группа 16">
            <a:extLst>
              <a:ext uri="{FF2B5EF4-FFF2-40B4-BE49-F238E27FC236}">
                <a16:creationId xmlns:a16="http://schemas.microsoft.com/office/drawing/2014/main" id="{C846D0B0-A79D-4DA4-B195-C3A950E00439}"/>
              </a:ext>
            </a:extLst>
          </p:cNvPr>
          <p:cNvGrpSpPr/>
          <p:nvPr/>
        </p:nvGrpSpPr>
        <p:grpSpPr>
          <a:xfrm>
            <a:off x="-152400" y="11162"/>
            <a:ext cx="9179414" cy="1368000"/>
            <a:chOff x="-76200" y="-20280"/>
            <a:chExt cx="18364200" cy="2104083"/>
          </a:xfrm>
        </p:grpSpPr>
        <p:pic>
          <p:nvPicPr>
            <p:cNvPr id="18" name="Picture 18" descr="a futuristic night cafe - AI Generated Artwork - NightCafe Creator">
              <a:extLst>
                <a:ext uri="{FF2B5EF4-FFF2-40B4-BE49-F238E27FC236}">
                  <a16:creationId xmlns:a16="http://schemas.microsoft.com/office/drawing/2014/main" id="{9F5AC012-2AD6-459C-9275-51CB79E5ADC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8250"/>
            <a:stretch/>
          </p:blipFill>
          <p:spPr bwMode="auto">
            <a:xfrm>
              <a:off x="-76200" y="0"/>
              <a:ext cx="18364199" cy="20838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Freeform 4">
              <a:extLst>
                <a:ext uri="{FF2B5EF4-FFF2-40B4-BE49-F238E27FC236}">
                  <a16:creationId xmlns:a16="http://schemas.microsoft.com/office/drawing/2014/main" id="{96D6D691-C420-406F-BACF-954AB0D3B450}"/>
                </a:ext>
              </a:extLst>
            </p:cNvPr>
            <p:cNvSpPr/>
            <p:nvPr/>
          </p:nvSpPr>
          <p:spPr>
            <a:xfrm rot="-10800000" flipV="1">
              <a:off x="1" y="-20280"/>
              <a:ext cx="18287999" cy="2104083"/>
            </a:xfrm>
            <a:custGeom>
              <a:avLst/>
              <a:gdLst/>
              <a:ahLst/>
              <a:cxnLst/>
              <a:rect l="l" t="t" r="r" b="b"/>
              <a:pathLst>
                <a:path w="18520412" h="10371431">
                  <a:moveTo>
                    <a:pt x="0" y="10371430"/>
                  </a:moveTo>
                  <a:lnTo>
                    <a:pt x="18520412" y="10371430"/>
                  </a:lnTo>
                  <a:lnTo>
                    <a:pt x="18520412" y="0"/>
                  </a:lnTo>
                  <a:lnTo>
                    <a:pt x="0" y="0"/>
                  </a:lnTo>
                  <a:lnTo>
                    <a:pt x="0" y="10371430"/>
                  </a:lnTo>
                  <a:close/>
                </a:path>
              </a:pathLst>
            </a:custGeom>
            <a:blipFill dpi="0" rotWithShape="1">
              <a:blip r:embed="rId7">
                <a:alphaModFix amt="73000"/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rcRect/>
              <a:stretch>
                <a:fillRect/>
              </a:stretch>
            </a:blipFill>
          </p:spPr>
          <p:txBody>
            <a:bodyPr/>
            <a:lstStyle/>
            <a:p>
              <a:endParaRPr lang="ru-BY" dirty="0"/>
            </a:p>
          </p:txBody>
        </p:sp>
      </p:grpSp>
      <p:sp>
        <p:nvSpPr>
          <p:cNvPr id="41" name="TextBox 12">
            <a:extLst>
              <a:ext uri="{FF2B5EF4-FFF2-40B4-BE49-F238E27FC236}">
                <a16:creationId xmlns:a16="http://schemas.microsoft.com/office/drawing/2014/main" id="{637EEF83-4431-4364-B28B-EB074DBF055B}"/>
              </a:ext>
            </a:extLst>
          </p:cNvPr>
          <p:cNvSpPr txBox="1"/>
          <p:nvPr/>
        </p:nvSpPr>
        <p:spPr>
          <a:xfrm>
            <a:off x="228600" y="124028"/>
            <a:ext cx="8779682" cy="10195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000"/>
              </a:lnSpc>
            </a:pPr>
            <a:r>
              <a:rPr lang="en-US" sz="4800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TRAINING</a:t>
            </a:r>
          </a:p>
        </p:txBody>
      </p:sp>
      <p:sp>
        <p:nvSpPr>
          <p:cNvPr id="14" name="TextBox 30">
            <a:extLst>
              <a:ext uri="{FF2B5EF4-FFF2-40B4-BE49-F238E27FC236}">
                <a16:creationId xmlns:a16="http://schemas.microsoft.com/office/drawing/2014/main" id="{2329922A-B110-44F0-9C18-0592B7376ABF}"/>
              </a:ext>
            </a:extLst>
          </p:cNvPr>
          <p:cNvSpPr txBox="1"/>
          <p:nvPr/>
        </p:nvSpPr>
        <p:spPr>
          <a:xfrm>
            <a:off x="733424" y="2417850"/>
            <a:ext cx="7503013" cy="50167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spcAft>
                <a:spcPts val="600"/>
              </a:spcAft>
            </a:pPr>
            <a:r>
              <a:rPr lang="en-US" sz="3200" b="1" dirty="0">
                <a:solidFill>
                  <a:schemeClr val="bg1"/>
                </a:solidFill>
                <a:latin typeface="+mj-lt"/>
              </a:rPr>
              <a:t>Steps</a:t>
            </a:r>
            <a:r>
              <a:rPr lang="ru-RU" sz="3200" b="1" dirty="0">
                <a:solidFill>
                  <a:schemeClr val="bg1"/>
                </a:solidFill>
                <a:latin typeface="+mj-lt"/>
              </a:rPr>
              <a:t>:</a:t>
            </a:r>
            <a:endParaRPr lang="en-US" sz="3200" b="1" dirty="0">
              <a:solidFill>
                <a:schemeClr val="bg1"/>
              </a:solidFill>
              <a:latin typeface="+mj-lt"/>
            </a:endParaRP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000" b="1" dirty="0">
                <a:solidFill>
                  <a:schemeClr val="bg1"/>
                </a:solidFill>
              </a:rPr>
              <a:t>Step 1: </a:t>
            </a:r>
            <a:r>
              <a:rPr lang="en-US" sz="2000" dirty="0">
                <a:solidFill>
                  <a:schemeClr val="bg1"/>
                </a:solidFill>
              </a:rPr>
              <a:t>Find key points for 20 frames from each video using </a:t>
            </a:r>
            <a:r>
              <a:rPr lang="en-US" sz="2000" dirty="0" err="1">
                <a:solidFill>
                  <a:schemeClr val="bg1"/>
                </a:solidFill>
              </a:rPr>
              <a:t>MediaPipe</a:t>
            </a:r>
            <a:r>
              <a:rPr lang="en-US" sz="2000" dirty="0">
                <a:solidFill>
                  <a:schemeClr val="bg1"/>
                </a:solidFill>
              </a:rPr>
              <a:t> (from Google Research).For each frame, 3 vectors of length 225 are returned (pose, left hand, right hand)</a:t>
            </a:r>
            <a:endParaRPr lang="ru-RU" sz="2000" dirty="0">
              <a:solidFill>
                <a:schemeClr val="bg1"/>
              </a:solidFill>
            </a:endParaRP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000" b="1" dirty="0">
                <a:solidFill>
                  <a:schemeClr val="bg1"/>
                </a:solidFill>
              </a:rPr>
              <a:t>Step 2. </a:t>
            </a:r>
            <a:r>
              <a:rPr lang="en-US" sz="2000" dirty="0">
                <a:solidFill>
                  <a:schemeClr val="bg1"/>
                </a:solidFill>
              </a:rPr>
              <a:t>Feeding key points into the model and training to predict the class of the gesture</a:t>
            </a:r>
            <a:endParaRPr lang="ru-RU" sz="2000" dirty="0">
              <a:solidFill>
                <a:schemeClr val="bg1"/>
              </a:solidFill>
            </a:endParaRPr>
          </a:p>
          <a:p>
            <a:pPr>
              <a:spcAft>
                <a:spcPts val="600"/>
              </a:spcAft>
            </a:pPr>
            <a:endParaRPr lang="ru-RU" sz="2000" dirty="0">
              <a:solidFill>
                <a:schemeClr val="bg1"/>
              </a:solidFill>
            </a:endParaRPr>
          </a:p>
          <a:p>
            <a:pPr>
              <a:spcAft>
                <a:spcPts val="600"/>
              </a:spcAft>
            </a:pPr>
            <a:r>
              <a:rPr lang="en-US" sz="3200" b="1" dirty="0">
                <a:solidFill>
                  <a:schemeClr val="bg1"/>
                </a:solidFill>
                <a:latin typeface="+mj-lt"/>
              </a:rPr>
              <a:t>The following models took part in the training:</a:t>
            </a:r>
            <a:endParaRPr lang="ru-RU" sz="3200" b="1" dirty="0">
              <a:solidFill>
                <a:schemeClr val="bg1"/>
              </a:solidFill>
              <a:latin typeface="+mj-lt"/>
            </a:endParaRP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bg1"/>
                </a:solidFill>
              </a:rPr>
              <a:t>Classic ML models: SVM, Naive Bayes classifier, Logistic Regression, Random Forest,</a:t>
            </a:r>
            <a:endParaRPr lang="ru-RU" sz="2000" dirty="0">
              <a:solidFill>
                <a:schemeClr val="bg1"/>
              </a:solidFill>
            </a:endParaRP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bg1"/>
                </a:solidFill>
              </a:rPr>
              <a:t>Simple neural networks: Vanilla NN, LSTM Model, CNN1D Model, Transformer Model</a:t>
            </a:r>
            <a:r>
              <a:rPr lang="ru-RU" sz="2000" dirty="0">
                <a:solidFill>
                  <a:schemeClr val="bg1"/>
                </a:solidFill>
              </a:rPr>
              <a:t>. </a:t>
            </a: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EEC86ED9-F890-43D9-9ECE-BA3532039E9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12397" y="7400854"/>
            <a:ext cx="7330538" cy="24435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добрый день_cut_new">
            <a:hlinkClick r:id="" action="ppaction://media"/>
            <a:extLst>
              <a:ext uri="{FF2B5EF4-FFF2-40B4-BE49-F238E27FC236}">
                <a16:creationId xmlns:a16="http://schemas.microsoft.com/office/drawing/2014/main" id="{E1AF7777-94BF-496B-BBB5-D139535E0C3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10"/>
          <a:srcRect t="20427"/>
          <a:stretch/>
        </p:blipFill>
        <p:spPr>
          <a:xfrm>
            <a:off x="11569412" y="550005"/>
            <a:ext cx="4071411" cy="5759548"/>
          </a:xfrm>
          <a:prstGeom prst="rect">
            <a:avLst/>
          </a:prstGeom>
        </p:spPr>
      </p:pic>
      <p:sp>
        <p:nvSpPr>
          <p:cNvPr id="20" name="Freeform 11">
            <a:extLst>
              <a:ext uri="{FF2B5EF4-FFF2-40B4-BE49-F238E27FC236}">
                <a16:creationId xmlns:a16="http://schemas.microsoft.com/office/drawing/2014/main" id="{FEC0460A-D5EA-4E31-A07F-A564C0BADB24}"/>
              </a:ext>
            </a:extLst>
          </p:cNvPr>
          <p:cNvSpPr/>
          <p:nvPr/>
        </p:nvSpPr>
        <p:spPr>
          <a:xfrm>
            <a:off x="11430000" y="419100"/>
            <a:ext cx="4328475" cy="6765411"/>
          </a:xfrm>
          <a:custGeom>
            <a:avLst/>
            <a:gdLst/>
            <a:ahLst/>
            <a:cxnLst/>
            <a:rect l="l" t="t" r="r" b="b"/>
            <a:pathLst>
              <a:path w="1113035" h="326925">
                <a:moveTo>
                  <a:pt x="0" y="0"/>
                </a:moveTo>
                <a:lnTo>
                  <a:pt x="1113035" y="0"/>
                </a:lnTo>
                <a:lnTo>
                  <a:pt x="1113035" y="326925"/>
                </a:lnTo>
                <a:lnTo>
                  <a:pt x="0" y="326925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9525" cap="sq">
            <a:solidFill>
              <a:srgbClr val="000000"/>
            </a:solidFill>
            <a:prstDash val="solid"/>
            <a:miter/>
          </a:ln>
        </p:spPr>
      </p:sp>
      <p:sp>
        <p:nvSpPr>
          <p:cNvPr id="21" name="Freeform 13">
            <a:extLst>
              <a:ext uri="{FF2B5EF4-FFF2-40B4-BE49-F238E27FC236}">
                <a16:creationId xmlns:a16="http://schemas.microsoft.com/office/drawing/2014/main" id="{9F38C0D9-4721-43CE-8A77-C1F33FB75B4F}"/>
              </a:ext>
            </a:extLst>
          </p:cNvPr>
          <p:cNvSpPr/>
          <p:nvPr/>
        </p:nvSpPr>
        <p:spPr>
          <a:xfrm>
            <a:off x="11569412" y="6265004"/>
            <a:ext cx="4090143" cy="832032"/>
          </a:xfrm>
          <a:custGeom>
            <a:avLst/>
            <a:gdLst/>
            <a:ahLst/>
            <a:cxnLst/>
            <a:rect l="l" t="t" r="r" b="b"/>
            <a:pathLst>
              <a:path w="4563653" h="1511206">
                <a:moveTo>
                  <a:pt x="0" y="0"/>
                </a:moveTo>
                <a:lnTo>
                  <a:pt x="4563652" y="0"/>
                </a:lnTo>
                <a:lnTo>
                  <a:pt x="4563652" y="1511206"/>
                </a:lnTo>
                <a:lnTo>
                  <a:pt x="0" y="1511206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 l="-1322" t="-103334" r="-435754" b="-707881"/>
            </a:stretch>
          </a:blipFill>
        </p:spPr>
      </p:sp>
      <p:sp>
        <p:nvSpPr>
          <p:cNvPr id="22" name="TextBox 30">
            <a:extLst>
              <a:ext uri="{FF2B5EF4-FFF2-40B4-BE49-F238E27FC236}">
                <a16:creationId xmlns:a16="http://schemas.microsoft.com/office/drawing/2014/main" id="{3BF38641-80C6-4CF5-B482-DAC44D8DE1B1}"/>
              </a:ext>
            </a:extLst>
          </p:cNvPr>
          <p:cNvSpPr txBox="1"/>
          <p:nvPr/>
        </p:nvSpPr>
        <p:spPr>
          <a:xfrm>
            <a:off x="11430000" y="6481347"/>
            <a:ext cx="4495333" cy="3733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spcAft>
                <a:spcPts val="1800"/>
              </a:spcAft>
            </a:pPr>
            <a:r>
              <a:rPr lang="ru-RU" sz="2400" b="1" dirty="0">
                <a:solidFill>
                  <a:schemeClr val="bg1"/>
                </a:solidFill>
              </a:rPr>
              <a:t>Добрый день</a:t>
            </a:r>
          </a:p>
        </p:txBody>
      </p:sp>
      <p:sp>
        <p:nvSpPr>
          <p:cNvPr id="23" name="AutoShape 12">
            <a:extLst>
              <a:ext uri="{FF2B5EF4-FFF2-40B4-BE49-F238E27FC236}">
                <a16:creationId xmlns:a16="http://schemas.microsoft.com/office/drawing/2014/main" id="{86158E1C-1765-4B59-ACAB-B56F0DEEC573}"/>
              </a:ext>
            </a:extLst>
          </p:cNvPr>
          <p:cNvSpPr/>
          <p:nvPr/>
        </p:nvSpPr>
        <p:spPr>
          <a:xfrm rot="5400000">
            <a:off x="3922767" y="5174614"/>
            <a:ext cx="10375351" cy="26123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ru-BY" dirty="0"/>
          </a:p>
        </p:txBody>
      </p:sp>
    </p:spTree>
    <p:extLst>
      <p:ext uri="{BB962C8B-B14F-4D97-AF65-F5344CB8AC3E}">
        <p14:creationId xmlns:p14="http://schemas.microsoft.com/office/powerpoint/2010/main" val="3203723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10">
            <a:extLst>
              <a:ext uri="{FF2B5EF4-FFF2-40B4-BE49-F238E27FC236}">
                <a16:creationId xmlns:a16="http://schemas.microsoft.com/office/drawing/2014/main" id="{870E44D9-5A69-43A3-A92B-FE0ABB2076FA}"/>
              </a:ext>
            </a:extLst>
          </p:cNvPr>
          <p:cNvGrpSpPr/>
          <p:nvPr/>
        </p:nvGrpSpPr>
        <p:grpSpPr>
          <a:xfrm>
            <a:off x="1640315" y="7319704"/>
            <a:ext cx="5990320" cy="2102334"/>
            <a:chOff x="0" y="0"/>
            <a:chExt cx="1113035" cy="326925"/>
          </a:xfrm>
        </p:grpSpPr>
        <p:sp>
          <p:nvSpPr>
            <p:cNvPr id="30" name="Freeform 11">
              <a:extLst>
                <a:ext uri="{FF2B5EF4-FFF2-40B4-BE49-F238E27FC236}">
                  <a16:creationId xmlns:a16="http://schemas.microsoft.com/office/drawing/2014/main" id="{4AA0EA6A-2751-4857-BD4B-4305837AED22}"/>
                </a:ext>
              </a:extLst>
            </p:cNvPr>
            <p:cNvSpPr/>
            <p:nvPr/>
          </p:nvSpPr>
          <p:spPr>
            <a:xfrm>
              <a:off x="0" y="0"/>
              <a:ext cx="1113035" cy="326925"/>
            </a:xfrm>
            <a:custGeom>
              <a:avLst/>
              <a:gdLst/>
              <a:ahLst/>
              <a:cxnLst/>
              <a:rect l="l" t="t" r="r" b="b"/>
              <a:pathLst>
                <a:path w="1113035" h="326925">
                  <a:moveTo>
                    <a:pt x="0" y="0"/>
                  </a:moveTo>
                  <a:lnTo>
                    <a:pt x="1113035" y="0"/>
                  </a:lnTo>
                  <a:lnTo>
                    <a:pt x="1113035" y="326925"/>
                  </a:lnTo>
                  <a:lnTo>
                    <a:pt x="0" y="3269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31" name="TextBox 12">
              <a:extLst>
                <a:ext uri="{FF2B5EF4-FFF2-40B4-BE49-F238E27FC236}">
                  <a16:creationId xmlns:a16="http://schemas.microsoft.com/office/drawing/2014/main" id="{72412E65-6370-41E9-A66B-57E0A45C9C52}"/>
                </a:ext>
              </a:extLst>
            </p:cNvPr>
            <p:cNvSpPr txBox="1"/>
            <p:nvPr/>
          </p:nvSpPr>
          <p:spPr>
            <a:xfrm>
              <a:off x="0" y="38100"/>
              <a:ext cx="1113035" cy="2888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695"/>
                </a:lnSpc>
              </a:pPr>
              <a:endParaRPr/>
            </a:p>
          </p:txBody>
        </p:sp>
      </p:grpSp>
      <p:grpSp>
        <p:nvGrpSpPr>
          <p:cNvPr id="39" name="Group 10">
            <a:extLst>
              <a:ext uri="{FF2B5EF4-FFF2-40B4-BE49-F238E27FC236}">
                <a16:creationId xmlns:a16="http://schemas.microsoft.com/office/drawing/2014/main" id="{B2FC7A16-86DD-4660-BC4F-0EB81CEBDC26}"/>
              </a:ext>
            </a:extLst>
          </p:cNvPr>
          <p:cNvGrpSpPr/>
          <p:nvPr/>
        </p:nvGrpSpPr>
        <p:grpSpPr>
          <a:xfrm>
            <a:off x="9667748" y="717670"/>
            <a:ext cx="7438742" cy="2102334"/>
            <a:chOff x="0" y="16748"/>
            <a:chExt cx="1382160" cy="326925"/>
          </a:xfrm>
        </p:grpSpPr>
        <p:sp>
          <p:nvSpPr>
            <p:cNvPr id="40" name="Freeform 11">
              <a:extLst>
                <a:ext uri="{FF2B5EF4-FFF2-40B4-BE49-F238E27FC236}">
                  <a16:creationId xmlns:a16="http://schemas.microsoft.com/office/drawing/2014/main" id="{E8E81AE5-F44A-4812-96F1-00A3021FE644}"/>
                </a:ext>
              </a:extLst>
            </p:cNvPr>
            <p:cNvSpPr/>
            <p:nvPr/>
          </p:nvSpPr>
          <p:spPr>
            <a:xfrm>
              <a:off x="269125" y="16748"/>
              <a:ext cx="1113035" cy="326925"/>
            </a:xfrm>
            <a:custGeom>
              <a:avLst/>
              <a:gdLst/>
              <a:ahLst/>
              <a:cxnLst/>
              <a:rect l="l" t="t" r="r" b="b"/>
              <a:pathLst>
                <a:path w="1113035" h="326925">
                  <a:moveTo>
                    <a:pt x="0" y="0"/>
                  </a:moveTo>
                  <a:lnTo>
                    <a:pt x="1113035" y="0"/>
                  </a:lnTo>
                  <a:lnTo>
                    <a:pt x="1113035" y="326925"/>
                  </a:lnTo>
                  <a:lnTo>
                    <a:pt x="0" y="3269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41" name="TextBox 12">
              <a:extLst>
                <a:ext uri="{FF2B5EF4-FFF2-40B4-BE49-F238E27FC236}">
                  <a16:creationId xmlns:a16="http://schemas.microsoft.com/office/drawing/2014/main" id="{F457AF0D-D6E4-456A-8D46-77F2D7F390FB}"/>
                </a:ext>
              </a:extLst>
            </p:cNvPr>
            <p:cNvSpPr txBox="1"/>
            <p:nvPr/>
          </p:nvSpPr>
          <p:spPr>
            <a:xfrm>
              <a:off x="0" y="38100"/>
              <a:ext cx="1113035" cy="2888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695"/>
                </a:lnSpc>
              </a:pPr>
              <a:endParaRPr/>
            </a:p>
          </p:txBody>
        </p:sp>
      </p:grpSp>
      <p:sp>
        <p:nvSpPr>
          <p:cNvPr id="42" name="Freeform 11">
            <a:extLst>
              <a:ext uri="{FF2B5EF4-FFF2-40B4-BE49-F238E27FC236}">
                <a16:creationId xmlns:a16="http://schemas.microsoft.com/office/drawing/2014/main" id="{87F2001E-E7A4-45A9-AE73-332219E7B6DD}"/>
              </a:ext>
            </a:extLst>
          </p:cNvPr>
          <p:cNvSpPr/>
          <p:nvPr/>
        </p:nvSpPr>
        <p:spPr>
          <a:xfrm>
            <a:off x="1643089" y="668250"/>
            <a:ext cx="5990320" cy="2102334"/>
          </a:xfrm>
          <a:custGeom>
            <a:avLst/>
            <a:gdLst/>
            <a:ahLst/>
            <a:cxnLst/>
            <a:rect l="l" t="t" r="r" b="b"/>
            <a:pathLst>
              <a:path w="1113035" h="326925">
                <a:moveTo>
                  <a:pt x="0" y="0"/>
                </a:moveTo>
                <a:lnTo>
                  <a:pt x="1113035" y="0"/>
                </a:lnTo>
                <a:lnTo>
                  <a:pt x="1113035" y="326925"/>
                </a:lnTo>
                <a:lnTo>
                  <a:pt x="0" y="326925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9525" cap="sq">
            <a:solidFill>
              <a:srgbClr val="000000"/>
            </a:solidFill>
            <a:prstDash val="solid"/>
            <a:miter/>
          </a:ln>
        </p:spPr>
      </p:sp>
      <p:sp>
        <p:nvSpPr>
          <p:cNvPr id="6" name="AutoShape 6"/>
          <p:cNvSpPr/>
          <p:nvPr/>
        </p:nvSpPr>
        <p:spPr>
          <a:xfrm>
            <a:off x="-76200" y="3771900"/>
            <a:ext cx="182880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TextBox 9"/>
          <p:cNvSpPr txBox="1"/>
          <p:nvPr/>
        </p:nvSpPr>
        <p:spPr>
          <a:xfrm>
            <a:off x="5289204" y="4688802"/>
            <a:ext cx="7777550" cy="10042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632"/>
              </a:lnSpc>
            </a:pPr>
            <a:r>
              <a:rPr lang="en-US" sz="7200" spc="72">
                <a:solidFill>
                  <a:srgbClr val="FFFFFF"/>
                </a:solidFill>
                <a:latin typeface="Kollektif Bold"/>
              </a:rPr>
              <a:t>PURPOSE OF LIFE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501703" y="1394712"/>
            <a:ext cx="5996246" cy="8309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/>
            <a:r>
              <a:rPr lang="en-US" sz="5400" b="1" dirty="0">
                <a:solidFill>
                  <a:srgbClr val="5C1568"/>
                </a:solidFill>
                <a:latin typeface="+mj-lt"/>
              </a:rPr>
              <a:t>Original</a:t>
            </a:r>
            <a:endParaRPr lang="en-US" sz="5400" dirty="0">
              <a:solidFill>
                <a:srgbClr val="5C1568"/>
              </a:solidFill>
              <a:latin typeface="+mj-lt"/>
            </a:endParaRPr>
          </a:p>
        </p:txBody>
      </p:sp>
      <p:sp>
        <p:nvSpPr>
          <p:cNvPr id="16" name="AutoShape 16"/>
          <p:cNvSpPr/>
          <p:nvPr/>
        </p:nvSpPr>
        <p:spPr>
          <a:xfrm rot="5400000">
            <a:off x="8338692" y="1858462"/>
            <a:ext cx="1678573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7" name="AutoShape 17"/>
          <p:cNvSpPr/>
          <p:nvPr/>
        </p:nvSpPr>
        <p:spPr>
          <a:xfrm rot="5400000">
            <a:off x="8362278" y="8471260"/>
            <a:ext cx="1669502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8" name="Группа 17">
            <a:extLst>
              <a:ext uri="{FF2B5EF4-FFF2-40B4-BE49-F238E27FC236}">
                <a16:creationId xmlns:a16="http://schemas.microsoft.com/office/drawing/2014/main" id="{7BAD9B1D-6C86-4D52-A3ED-8DF4B5EBC2CE}"/>
              </a:ext>
            </a:extLst>
          </p:cNvPr>
          <p:cNvGrpSpPr/>
          <p:nvPr/>
        </p:nvGrpSpPr>
        <p:grpSpPr>
          <a:xfrm>
            <a:off x="-76200" y="3929541"/>
            <a:ext cx="18364200" cy="2356958"/>
            <a:chOff x="-76200" y="-20280"/>
            <a:chExt cx="18364200" cy="2104083"/>
          </a:xfrm>
        </p:grpSpPr>
        <p:pic>
          <p:nvPicPr>
            <p:cNvPr id="19" name="Picture 18" descr="a futuristic night cafe - AI Generated Artwork - NightCafe Creator">
              <a:extLst>
                <a:ext uri="{FF2B5EF4-FFF2-40B4-BE49-F238E27FC236}">
                  <a16:creationId xmlns:a16="http://schemas.microsoft.com/office/drawing/2014/main" id="{78DDFD96-B8E8-4100-9248-5F32D95DB18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8250"/>
            <a:stretch/>
          </p:blipFill>
          <p:spPr bwMode="auto">
            <a:xfrm>
              <a:off x="-76200" y="0"/>
              <a:ext cx="18364199" cy="20838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Freeform 4">
              <a:extLst>
                <a:ext uri="{FF2B5EF4-FFF2-40B4-BE49-F238E27FC236}">
                  <a16:creationId xmlns:a16="http://schemas.microsoft.com/office/drawing/2014/main" id="{936389AA-29E7-4E36-88F9-9EE4DD72AC20}"/>
                </a:ext>
              </a:extLst>
            </p:cNvPr>
            <p:cNvSpPr/>
            <p:nvPr/>
          </p:nvSpPr>
          <p:spPr>
            <a:xfrm rot="-10800000" flipV="1">
              <a:off x="1" y="-20280"/>
              <a:ext cx="18287999" cy="2104083"/>
            </a:xfrm>
            <a:custGeom>
              <a:avLst/>
              <a:gdLst/>
              <a:ahLst/>
              <a:cxnLst/>
              <a:rect l="l" t="t" r="r" b="b"/>
              <a:pathLst>
                <a:path w="18520412" h="10371431">
                  <a:moveTo>
                    <a:pt x="0" y="10371430"/>
                  </a:moveTo>
                  <a:lnTo>
                    <a:pt x="18520412" y="10371430"/>
                  </a:lnTo>
                  <a:lnTo>
                    <a:pt x="18520412" y="0"/>
                  </a:lnTo>
                  <a:lnTo>
                    <a:pt x="0" y="0"/>
                  </a:lnTo>
                  <a:lnTo>
                    <a:pt x="0" y="10371430"/>
                  </a:lnTo>
                  <a:close/>
                </a:path>
              </a:pathLst>
            </a:custGeom>
            <a:blipFill dpi="0" rotWithShape="1">
              <a:blip r:embed="rId3">
                <a:alphaModFix amt="7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/>
              <a:stretch>
                <a:fillRect/>
              </a:stretch>
            </a:blipFill>
          </p:spPr>
          <p:txBody>
            <a:bodyPr/>
            <a:lstStyle/>
            <a:p>
              <a:endParaRPr lang="ru-BY" dirty="0"/>
            </a:p>
          </p:txBody>
        </p:sp>
      </p:grpSp>
      <p:sp>
        <p:nvSpPr>
          <p:cNvPr id="21" name="AutoShape 6">
            <a:extLst>
              <a:ext uri="{FF2B5EF4-FFF2-40B4-BE49-F238E27FC236}">
                <a16:creationId xmlns:a16="http://schemas.microsoft.com/office/drawing/2014/main" id="{52566A44-E3C0-43F5-96D5-226BDD4C6F1A}"/>
              </a:ext>
            </a:extLst>
          </p:cNvPr>
          <p:cNvSpPr/>
          <p:nvPr/>
        </p:nvSpPr>
        <p:spPr>
          <a:xfrm>
            <a:off x="0" y="6438900"/>
            <a:ext cx="182880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3440FF56-BFA9-4320-9C76-C3EC834F1331}"/>
              </a:ext>
            </a:extLst>
          </p:cNvPr>
          <p:cNvSpPr/>
          <p:nvPr/>
        </p:nvSpPr>
        <p:spPr>
          <a:xfrm>
            <a:off x="3388372" y="4490193"/>
            <a:ext cx="11816055" cy="11694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9000"/>
              </a:lnSpc>
            </a:pPr>
            <a:r>
              <a:rPr lang="en-US" sz="6600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EXPERIMENTS WITH FRAMES</a:t>
            </a:r>
            <a:endParaRPr lang="ru-BY" sz="6600" dirty="0">
              <a:solidFill>
                <a:schemeClr val="bg1"/>
              </a:solidFill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24" name="TextBox 12">
            <a:extLst>
              <a:ext uri="{FF2B5EF4-FFF2-40B4-BE49-F238E27FC236}">
                <a16:creationId xmlns:a16="http://schemas.microsoft.com/office/drawing/2014/main" id="{4A91029D-2038-4C05-AF47-0B8DA03EF971}"/>
              </a:ext>
            </a:extLst>
          </p:cNvPr>
          <p:cNvSpPr txBox="1"/>
          <p:nvPr/>
        </p:nvSpPr>
        <p:spPr>
          <a:xfrm>
            <a:off x="1573877" y="7640263"/>
            <a:ext cx="5996246" cy="16619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/>
            <a:r>
              <a:rPr lang="en-US" sz="5400" b="1" dirty="0">
                <a:solidFill>
                  <a:srgbClr val="5C1568"/>
                </a:solidFill>
                <a:latin typeface="+mj-lt"/>
              </a:rPr>
              <a:t>Original + Augmentation</a:t>
            </a:r>
          </a:p>
        </p:txBody>
      </p:sp>
      <p:sp>
        <p:nvSpPr>
          <p:cNvPr id="26" name="Freeform 37">
            <a:extLst>
              <a:ext uri="{FF2B5EF4-FFF2-40B4-BE49-F238E27FC236}">
                <a16:creationId xmlns:a16="http://schemas.microsoft.com/office/drawing/2014/main" id="{F9FBA20F-ED02-44CA-BC55-4785D2DFD61F}"/>
              </a:ext>
            </a:extLst>
          </p:cNvPr>
          <p:cNvSpPr/>
          <p:nvPr/>
        </p:nvSpPr>
        <p:spPr>
          <a:xfrm>
            <a:off x="1087361" y="7972684"/>
            <a:ext cx="826527" cy="806543"/>
          </a:xfrm>
          <a:custGeom>
            <a:avLst/>
            <a:gdLst/>
            <a:ahLst/>
            <a:cxnLst/>
            <a:rect l="l" t="t" r="r" b="b"/>
            <a:pathLst>
              <a:path w="486501" h="486501">
                <a:moveTo>
                  <a:pt x="0" y="0"/>
                </a:moveTo>
                <a:lnTo>
                  <a:pt x="486501" y="0"/>
                </a:lnTo>
                <a:lnTo>
                  <a:pt x="486501" y="486501"/>
                </a:lnTo>
                <a:lnTo>
                  <a:pt x="0" y="48650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32" name="Group 10">
            <a:extLst>
              <a:ext uri="{FF2B5EF4-FFF2-40B4-BE49-F238E27FC236}">
                <a16:creationId xmlns:a16="http://schemas.microsoft.com/office/drawing/2014/main" id="{94595DA8-F97A-405E-9C7C-BED790EB92F2}"/>
              </a:ext>
            </a:extLst>
          </p:cNvPr>
          <p:cNvGrpSpPr/>
          <p:nvPr/>
        </p:nvGrpSpPr>
        <p:grpSpPr>
          <a:xfrm>
            <a:off x="10849233" y="5932066"/>
            <a:ext cx="6293599" cy="3452348"/>
            <a:chOff x="0" y="38100"/>
            <a:chExt cx="1169386" cy="536860"/>
          </a:xfrm>
        </p:grpSpPr>
        <p:sp>
          <p:nvSpPr>
            <p:cNvPr id="33" name="Freeform 11">
              <a:extLst>
                <a:ext uri="{FF2B5EF4-FFF2-40B4-BE49-F238E27FC236}">
                  <a16:creationId xmlns:a16="http://schemas.microsoft.com/office/drawing/2014/main" id="{146D6675-C441-436A-8359-0F032F19AA7B}"/>
                </a:ext>
              </a:extLst>
            </p:cNvPr>
            <p:cNvSpPr/>
            <p:nvPr/>
          </p:nvSpPr>
          <p:spPr>
            <a:xfrm>
              <a:off x="56351" y="248035"/>
              <a:ext cx="1113035" cy="326925"/>
            </a:xfrm>
            <a:custGeom>
              <a:avLst/>
              <a:gdLst/>
              <a:ahLst/>
              <a:cxnLst/>
              <a:rect l="l" t="t" r="r" b="b"/>
              <a:pathLst>
                <a:path w="1113035" h="326925">
                  <a:moveTo>
                    <a:pt x="0" y="0"/>
                  </a:moveTo>
                  <a:lnTo>
                    <a:pt x="1113035" y="0"/>
                  </a:lnTo>
                  <a:lnTo>
                    <a:pt x="1113035" y="326925"/>
                  </a:lnTo>
                  <a:lnTo>
                    <a:pt x="0" y="3269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34" name="TextBox 12">
              <a:extLst>
                <a:ext uri="{FF2B5EF4-FFF2-40B4-BE49-F238E27FC236}">
                  <a16:creationId xmlns:a16="http://schemas.microsoft.com/office/drawing/2014/main" id="{769E9186-4FD7-4F46-8A64-C207AEAB0528}"/>
                </a:ext>
              </a:extLst>
            </p:cNvPr>
            <p:cNvSpPr txBox="1"/>
            <p:nvPr/>
          </p:nvSpPr>
          <p:spPr>
            <a:xfrm>
              <a:off x="0" y="38100"/>
              <a:ext cx="1113035" cy="2888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695"/>
                </a:lnSpc>
              </a:pPr>
              <a:endParaRPr/>
            </a:p>
          </p:txBody>
        </p:sp>
      </p:grpSp>
      <p:sp>
        <p:nvSpPr>
          <p:cNvPr id="35" name="Freeform 37">
            <a:extLst>
              <a:ext uri="{FF2B5EF4-FFF2-40B4-BE49-F238E27FC236}">
                <a16:creationId xmlns:a16="http://schemas.microsoft.com/office/drawing/2014/main" id="{906ADC32-A594-4F33-B8E6-B15630EA8C0B}"/>
              </a:ext>
            </a:extLst>
          </p:cNvPr>
          <p:cNvSpPr/>
          <p:nvPr/>
        </p:nvSpPr>
        <p:spPr>
          <a:xfrm>
            <a:off x="10642394" y="7994277"/>
            <a:ext cx="826527" cy="806543"/>
          </a:xfrm>
          <a:custGeom>
            <a:avLst/>
            <a:gdLst/>
            <a:ahLst/>
            <a:cxnLst/>
            <a:rect l="l" t="t" r="r" b="b"/>
            <a:pathLst>
              <a:path w="486501" h="486501">
                <a:moveTo>
                  <a:pt x="0" y="0"/>
                </a:moveTo>
                <a:lnTo>
                  <a:pt x="486501" y="0"/>
                </a:lnTo>
                <a:lnTo>
                  <a:pt x="486501" y="486501"/>
                </a:lnTo>
                <a:lnTo>
                  <a:pt x="0" y="48650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3" name="TextBox 12">
            <a:extLst>
              <a:ext uri="{FF2B5EF4-FFF2-40B4-BE49-F238E27FC236}">
                <a16:creationId xmlns:a16="http://schemas.microsoft.com/office/drawing/2014/main" id="{12CE72DE-12BD-490A-97F7-1DCDB0720AAF}"/>
              </a:ext>
            </a:extLst>
          </p:cNvPr>
          <p:cNvSpPr txBox="1"/>
          <p:nvPr/>
        </p:nvSpPr>
        <p:spPr>
          <a:xfrm>
            <a:off x="11879597" y="925819"/>
            <a:ext cx="4822897" cy="16619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5400" b="1" dirty="0">
                <a:solidFill>
                  <a:srgbClr val="5C1568"/>
                </a:solidFill>
                <a:latin typeface="+mj-lt"/>
              </a:rPr>
              <a:t>Original + Flipping</a:t>
            </a:r>
            <a:endParaRPr lang="en-US" sz="5400" dirty="0">
              <a:solidFill>
                <a:srgbClr val="5C1568"/>
              </a:solidFill>
              <a:latin typeface="+mj-lt"/>
            </a:endParaRPr>
          </a:p>
        </p:txBody>
      </p:sp>
      <p:sp>
        <p:nvSpPr>
          <p:cNvPr id="43" name="Freeform 37">
            <a:extLst>
              <a:ext uri="{FF2B5EF4-FFF2-40B4-BE49-F238E27FC236}">
                <a16:creationId xmlns:a16="http://schemas.microsoft.com/office/drawing/2014/main" id="{431BF5DC-EA74-48C2-8E4A-30F8F5EFC9B7}"/>
              </a:ext>
            </a:extLst>
          </p:cNvPr>
          <p:cNvSpPr/>
          <p:nvPr/>
        </p:nvSpPr>
        <p:spPr>
          <a:xfrm>
            <a:off x="10555390" y="1365565"/>
            <a:ext cx="826527" cy="806543"/>
          </a:xfrm>
          <a:custGeom>
            <a:avLst/>
            <a:gdLst/>
            <a:ahLst/>
            <a:cxnLst/>
            <a:rect l="l" t="t" r="r" b="b"/>
            <a:pathLst>
              <a:path w="486501" h="486501">
                <a:moveTo>
                  <a:pt x="0" y="0"/>
                </a:moveTo>
                <a:lnTo>
                  <a:pt x="486501" y="0"/>
                </a:lnTo>
                <a:lnTo>
                  <a:pt x="486501" y="486501"/>
                </a:lnTo>
                <a:lnTo>
                  <a:pt x="0" y="48650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44" name="Freeform 37">
            <a:extLst>
              <a:ext uri="{FF2B5EF4-FFF2-40B4-BE49-F238E27FC236}">
                <a16:creationId xmlns:a16="http://schemas.microsoft.com/office/drawing/2014/main" id="{FDD861A4-50EB-4ECF-8EBD-4F3861C83953}"/>
              </a:ext>
            </a:extLst>
          </p:cNvPr>
          <p:cNvSpPr/>
          <p:nvPr/>
        </p:nvSpPr>
        <p:spPr>
          <a:xfrm>
            <a:off x="1122041" y="1376004"/>
            <a:ext cx="826527" cy="806543"/>
          </a:xfrm>
          <a:custGeom>
            <a:avLst/>
            <a:gdLst/>
            <a:ahLst/>
            <a:cxnLst/>
            <a:rect l="l" t="t" r="r" b="b"/>
            <a:pathLst>
              <a:path w="486501" h="486501">
                <a:moveTo>
                  <a:pt x="0" y="0"/>
                </a:moveTo>
                <a:lnTo>
                  <a:pt x="486501" y="0"/>
                </a:lnTo>
                <a:lnTo>
                  <a:pt x="486501" y="486501"/>
                </a:lnTo>
                <a:lnTo>
                  <a:pt x="0" y="48650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36" name="TextBox 12">
            <a:extLst>
              <a:ext uri="{FF2B5EF4-FFF2-40B4-BE49-F238E27FC236}">
                <a16:creationId xmlns:a16="http://schemas.microsoft.com/office/drawing/2014/main" id="{C3CE3191-8A70-4038-8A6B-224E375D3C03}"/>
              </a:ext>
            </a:extLst>
          </p:cNvPr>
          <p:cNvSpPr txBox="1"/>
          <p:nvPr/>
        </p:nvSpPr>
        <p:spPr>
          <a:xfrm>
            <a:off x="11289304" y="7566551"/>
            <a:ext cx="5996246" cy="16619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/>
            <a:r>
              <a:rPr lang="en-US" sz="5400" b="1" dirty="0">
                <a:solidFill>
                  <a:srgbClr val="5C1568"/>
                </a:solidFill>
                <a:latin typeface="+mj-lt"/>
              </a:rPr>
              <a:t>Original + Flipping + Augmentation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Другая 4">
      <a:majorFont>
        <a:latin typeface="Roboto Black"/>
        <a:ea typeface=""/>
        <a:cs typeface=""/>
      </a:majorFont>
      <a:minorFont>
        <a:latin typeface="Robot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1495</TotalTime>
  <Words>890</Words>
  <Application>Microsoft Office PowerPoint</Application>
  <PresentationFormat>Произвольный</PresentationFormat>
  <Paragraphs>86</Paragraphs>
  <Slides>13</Slides>
  <Notes>2</Notes>
  <HiddenSlides>0</HiddenSlides>
  <MMClips>6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21" baseType="lpstr">
      <vt:lpstr>Arial</vt:lpstr>
      <vt:lpstr>Roboto Light</vt:lpstr>
      <vt:lpstr>Roboto Black</vt:lpstr>
      <vt:lpstr>Wingdings</vt:lpstr>
      <vt:lpstr>Calibri</vt:lpstr>
      <vt:lpstr>Roboto</vt:lpstr>
      <vt:lpstr>Kollektif Bold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cp:lastModifiedBy>Alyona</cp:lastModifiedBy>
  <cp:revision>97</cp:revision>
  <dcterms:created xsi:type="dcterms:W3CDTF">2006-08-16T00:00:00Z</dcterms:created>
  <dcterms:modified xsi:type="dcterms:W3CDTF">2024-06-26T16:24:38Z</dcterms:modified>
  <dc:identifier>DAF8kGq3Amk</dc:identifier>
</cp:coreProperties>
</file>